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9144000"/>
  <p:notesSz cx="6858000" cy="9144000"/>
  <p:embeddedFontLst>
    <p:embeddedFont>
      <p:font typeface="Red Hat Display"/>
      <p:regular r:id="rId30"/>
      <p:bold r:id="rId31"/>
      <p:italic r:id="rId32"/>
      <p:boldItalic r:id="rId33"/>
    </p:embeddedFont>
    <p:embeddedFont>
      <p:font typeface="Red Hat Tex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edHatDisplay-bold.fntdata"/><Relationship Id="rId30" Type="http://schemas.openxmlformats.org/officeDocument/2006/relationships/font" Target="fonts/RedHatDisplay-regular.fntdata"/><Relationship Id="rId11" Type="http://schemas.openxmlformats.org/officeDocument/2006/relationships/slide" Target="slides/slide7.xml"/><Relationship Id="rId33" Type="http://schemas.openxmlformats.org/officeDocument/2006/relationships/font" Target="fonts/RedHatDisplay-boldItalic.fntdata"/><Relationship Id="rId10" Type="http://schemas.openxmlformats.org/officeDocument/2006/relationships/slide" Target="slides/slide6.xml"/><Relationship Id="rId32" Type="http://schemas.openxmlformats.org/officeDocument/2006/relationships/font" Target="fonts/RedHatDisplay-italic.fntdata"/><Relationship Id="rId13" Type="http://schemas.openxmlformats.org/officeDocument/2006/relationships/slide" Target="slides/slide9.xml"/><Relationship Id="rId35" Type="http://schemas.openxmlformats.org/officeDocument/2006/relationships/font" Target="fonts/RedHatText-bold.fntdata"/><Relationship Id="rId12" Type="http://schemas.openxmlformats.org/officeDocument/2006/relationships/slide" Target="slides/slide8.xml"/><Relationship Id="rId34" Type="http://schemas.openxmlformats.org/officeDocument/2006/relationships/font" Target="fonts/RedHatText-regular.fntdata"/><Relationship Id="rId15" Type="http://schemas.openxmlformats.org/officeDocument/2006/relationships/slide" Target="slides/slide11.xml"/><Relationship Id="rId37" Type="http://schemas.openxmlformats.org/officeDocument/2006/relationships/font" Target="fonts/RedHatText-boldItalic.fntdata"/><Relationship Id="rId14" Type="http://schemas.openxmlformats.org/officeDocument/2006/relationships/slide" Target="slides/slide10.xml"/><Relationship Id="rId36" Type="http://schemas.openxmlformats.org/officeDocument/2006/relationships/font" Target="fonts/RedHatTex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91f5e8936_0_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91f5e893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191f5e893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91f5e8936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91f5e8936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3191f5e8936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91f5e8936_0_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191f5e8936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Note see this in a map too – accounts more heavily concentrated in higher income zip codes; The top 12.3 percent of accounts in Illinois hold fully half of the state’s total ABLE financial assets, while the bottom 50 percent of accounts contain less than nine percent of Illinois’ total ABLE account assets.</a:t>
            </a:r>
            <a:endParaRPr/>
          </a:p>
        </p:txBody>
      </p:sp>
      <p:sp>
        <p:nvSpPr>
          <p:cNvPr id="174" name="Google Shape;174;g3191f5e8936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91f5e8936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91f5e8936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People’s limited income and resources were the most widely cited barrier to opening ABLE accounts. Particularly important challenge for SSI recipients</a:t>
            </a:r>
            <a:endParaRPr/>
          </a:p>
        </p:txBody>
      </p:sp>
      <p:sp>
        <p:nvSpPr>
          <p:cNvPr id="182" name="Google Shape;182;g3191f5e8936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91f5e8936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191f5e8936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Learning costs!</a:t>
            </a:r>
            <a:endParaRPr/>
          </a:p>
        </p:txBody>
      </p:sp>
      <p:sp>
        <p:nvSpPr>
          <p:cNvPr id="190" name="Google Shape;190;g3191f5e8936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91f5e8936_0_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91f5e8936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Compliance costs! Particularly note that for those who ended up opening, it was key that it not affect other benefits (35 of 40 cited)</a:t>
            </a:r>
            <a:endParaRPr/>
          </a:p>
        </p:txBody>
      </p:sp>
      <p:sp>
        <p:nvSpPr>
          <p:cNvPr id="199" name="Google Shape;199;g3191f5e8936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91f5e8936_0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91f5e8936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3191f5e8936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91f5e8936_0_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191f5e8936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191f5e8936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91f5e8936_0_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191f5e8936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3191f5e8936_0_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91f5e8936_0_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191f5e8936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Reiterate quick summary – all barriers play a role. Limited take-up through pilot.</a:t>
            </a:r>
            <a:endParaRPr/>
          </a:p>
        </p:txBody>
      </p:sp>
      <p:sp>
        <p:nvSpPr>
          <p:cNvPr id="233" name="Google Shape;233;g3191f5e8936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193d04f91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3193d04f91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193d04f91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193d04f916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193d04f916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3193d04f916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93d04f916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193d04f916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3193d04f916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93d04f916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193d04f916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3193d04f916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3b339a15c_0_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13b339a15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13b339a15c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3b339a15c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213b339a15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13b339a15c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3b339a15c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213b339a15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13b339a15c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ad2d8d79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31ad2d8d79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31ad2d8d79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ad2d8d79c_0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1ad2d8d79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1ad2d8d79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91f5e893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91f5e893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191f5e893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91f5e8936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91f5e893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191f5e893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91f5e8936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91f5e8936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191f5e8936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371475" y="457200"/>
            <a:ext cx="8001000" cy="1066800"/>
          </a:xfrm>
          <a:prstGeom prst="rect">
            <a:avLst/>
          </a:prstGeom>
          <a:noFill/>
          <a:ln>
            <a:noFill/>
          </a:ln>
        </p:spPr>
        <p:txBody>
          <a:bodyPr anchorCtr="0" anchor="b" bIns="0" lIns="0" spcFirstLastPara="1" rIns="0"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1" type="ftr"/>
          </p:nvPr>
        </p:nvSpPr>
        <p:spPr>
          <a:xfrm>
            <a:off x="0" y="6555610"/>
            <a:ext cx="795440" cy="313932"/>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black" showMasterSp="0">
  <p:cSld name="End-black">
    <p:spTree>
      <p:nvGrpSpPr>
        <p:cNvPr id="68" name="Shape 68"/>
        <p:cNvGrpSpPr/>
        <p:nvPr/>
      </p:nvGrpSpPr>
      <p:grpSpPr>
        <a:xfrm>
          <a:off x="0" y="0"/>
          <a:ext cx="0" cy="0"/>
          <a:chOff x="0" y="0"/>
          <a:chExt cx="0" cy="0"/>
        </a:xfrm>
      </p:grpSpPr>
      <p:sp>
        <p:nvSpPr>
          <p:cNvPr id="69" name="Google Shape;69;p11"/>
          <p:cNvSpPr/>
          <p:nvPr/>
        </p:nvSpPr>
        <p:spPr>
          <a:xfrm>
            <a:off x="0" y="-9939"/>
            <a:ext cx="9144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UW–Madison logo with white text on black background" id="70" name="Google Shape;70;p11"/>
          <p:cNvPicPr preferRelativeResize="0"/>
          <p:nvPr/>
        </p:nvPicPr>
        <p:blipFill rotWithShape="1">
          <a:blip r:embed="rId2">
            <a:alphaModFix/>
          </a:blip>
          <a:srcRect b="0" l="0" r="0" t="0"/>
          <a:stretch/>
        </p:blipFill>
        <p:spPr>
          <a:xfrm>
            <a:off x="3255444" y="2986084"/>
            <a:ext cx="2633112" cy="88583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light">
  <p:cSld name="Title Slide_light">
    <p:spTree>
      <p:nvGrpSpPr>
        <p:cNvPr id="18" name="Shape 18"/>
        <p:cNvGrpSpPr/>
        <p:nvPr/>
      </p:nvGrpSpPr>
      <p:grpSpPr>
        <a:xfrm>
          <a:off x="0" y="0"/>
          <a:ext cx="0" cy="0"/>
          <a:chOff x="0" y="0"/>
          <a:chExt cx="0" cy="0"/>
        </a:xfrm>
      </p:grpSpPr>
      <p:sp>
        <p:nvSpPr>
          <p:cNvPr id="19" name="Google Shape;19;p3"/>
          <p:cNvSpPr/>
          <p:nvPr/>
        </p:nvSpPr>
        <p:spPr>
          <a:xfrm>
            <a:off x="638917" y="3218871"/>
            <a:ext cx="353642"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0" name="Google Shape;20;p3"/>
          <p:cNvSpPr txBox="1"/>
          <p:nvPr>
            <p:ph idx="1" type="body"/>
          </p:nvPr>
        </p:nvSpPr>
        <p:spPr>
          <a:xfrm>
            <a:off x="639392" y="905691"/>
            <a:ext cx="6250685" cy="2106570"/>
          </a:xfrm>
          <a:prstGeom prst="rect">
            <a:avLst/>
          </a:prstGeom>
          <a:noFill/>
          <a:ln>
            <a:noFill/>
          </a:ln>
        </p:spPr>
        <p:txBody>
          <a:bodyPr anchorCtr="0" anchor="b" bIns="0" lIns="0" spcFirstLastPara="1" rIns="91425" wrap="square" tIns="45700">
            <a:normAutofit/>
          </a:bodyPr>
          <a:lstStyle>
            <a:lvl1pPr indent="-228600" lvl="0" marL="457200" algn="l">
              <a:lnSpc>
                <a:spcPct val="90000"/>
              </a:lnSpc>
              <a:spcBef>
                <a:spcPts val="750"/>
              </a:spcBef>
              <a:spcAft>
                <a:spcPts val="0"/>
              </a:spcAft>
              <a:buSzPts val="2880"/>
              <a:buNone/>
              <a:defRPr b="1" sz="3200">
                <a:solidFill>
                  <a:srgbClr val="353535"/>
                </a:solidFill>
                <a:latin typeface="Red Hat Display"/>
                <a:ea typeface="Red Hat Display"/>
                <a:cs typeface="Red Hat Display"/>
                <a:sym typeface="Red Hat Display"/>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3"/>
          <p:cNvSpPr/>
          <p:nvPr/>
        </p:nvSpPr>
        <p:spPr>
          <a:xfrm>
            <a:off x="0" y="5733907"/>
            <a:ext cx="9144000" cy="11240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2" name="Google Shape;22;p3"/>
          <p:cNvSpPr txBox="1"/>
          <p:nvPr>
            <p:ph idx="2" type="body"/>
          </p:nvPr>
        </p:nvSpPr>
        <p:spPr>
          <a:xfrm>
            <a:off x="638917" y="3519489"/>
            <a:ext cx="6250685" cy="701877"/>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980"/>
              <a:buNone/>
              <a:defRPr sz="2200">
                <a:solidFill>
                  <a:srgbClr val="575757"/>
                </a:solidFill>
                <a:latin typeface="Red Hat Display"/>
                <a:ea typeface="Red Hat Display"/>
                <a:cs typeface="Red Hat Display"/>
                <a:sym typeface="Red Hat Display"/>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3"/>
          <p:cNvSpPr txBox="1"/>
          <p:nvPr>
            <p:ph idx="3" type="body"/>
          </p:nvPr>
        </p:nvSpPr>
        <p:spPr>
          <a:xfrm>
            <a:off x="638917" y="5953913"/>
            <a:ext cx="7733559" cy="5230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750"/>
              </a:spcBef>
              <a:spcAft>
                <a:spcPts val="0"/>
              </a:spcAft>
              <a:buSzPts val="1440"/>
              <a:buNone/>
              <a:defRPr b="1" sz="1600">
                <a:solidFill>
                  <a:schemeClr val="lt1"/>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ark">
  <p:cSld name="Title Slide_dark">
    <p:spTree>
      <p:nvGrpSpPr>
        <p:cNvPr id="24" name="Shape 24"/>
        <p:cNvGrpSpPr/>
        <p:nvPr/>
      </p:nvGrpSpPr>
      <p:grpSpPr>
        <a:xfrm>
          <a:off x="0" y="0"/>
          <a:ext cx="0" cy="0"/>
          <a:chOff x="0" y="0"/>
          <a:chExt cx="0" cy="0"/>
        </a:xfrm>
      </p:grpSpPr>
      <p:sp>
        <p:nvSpPr>
          <p:cNvPr id="25" name="Google Shape;25;p4"/>
          <p:cNvSpPr/>
          <p:nvPr/>
        </p:nvSpPr>
        <p:spPr>
          <a:xfrm>
            <a:off x="0" y="0"/>
            <a:ext cx="9144000" cy="573390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 name="Google Shape;26;p4"/>
          <p:cNvSpPr/>
          <p:nvPr/>
        </p:nvSpPr>
        <p:spPr>
          <a:xfrm>
            <a:off x="638917" y="3218871"/>
            <a:ext cx="353642"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7" name="Google Shape;27;p4"/>
          <p:cNvSpPr txBox="1"/>
          <p:nvPr>
            <p:ph idx="1" type="body"/>
          </p:nvPr>
        </p:nvSpPr>
        <p:spPr>
          <a:xfrm>
            <a:off x="639392" y="905691"/>
            <a:ext cx="6250685" cy="2106570"/>
          </a:xfrm>
          <a:prstGeom prst="rect">
            <a:avLst/>
          </a:prstGeom>
          <a:noFill/>
          <a:ln>
            <a:noFill/>
          </a:ln>
        </p:spPr>
        <p:txBody>
          <a:bodyPr anchorCtr="0" anchor="b" bIns="0" lIns="0" spcFirstLastPara="1" rIns="91425" wrap="square" tIns="45700">
            <a:normAutofit/>
          </a:bodyPr>
          <a:lstStyle>
            <a:lvl1pPr indent="-228600" lvl="0" marL="457200" algn="l">
              <a:lnSpc>
                <a:spcPct val="90000"/>
              </a:lnSpc>
              <a:spcBef>
                <a:spcPts val="750"/>
              </a:spcBef>
              <a:spcAft>
                <a:spcPts val="0"/>
              </a:spcAft>
              <a:buSzPts val="2880"/>
              <a:buNone/>
              <a:defRPr b="1" sz="3200">
                <a:solidFill>
                  <a:schemeClr val="lt1"/>
                </a:solidFill>
                <a:latin typeface="Red Hat Display"/>
                <a:ea typeface="Red Hat Display"/>
                <a:cs typeface="Red Hat Display"/>
                <a:sym typeface="Red Hat Display"/>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4"/>
          <p:cNvSpPr txBox="1"/>
          <p:nvPr>
            <p:ph idx="2" type="body"/>
          </p:nvPr>
        </p:nvSpPr>
        <p:spPr>
          <a:xfrm>
            <a:off x="638917" y="3519489"/>
            <a:ext cx="6250685" cy="701877"/>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980"/>
              <a:buNone/>
              <a:defRPr sz="2200">
                <a:solidFill>
                  <a:srgbClr val="C7C7C7"/>
                </a:solidFill>
                <a:latin typeface="Red Hat Display"/>
                <a:ea typeface="Red Hat Display"/>
                <a:cs typeface="Red Hat Display"/>
                <a:sym typeface="Red Hat Display"/>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4"/>
          <p:cNvSpPr txBox="1"/>
          <p:nvPr>
            <p:ph idx="3" type="body"/>
          </p:nvPr>
        </p:nvSpPr>
        <p:spPr>
          <a:xfrm>
            <a:off x="638917" y="5953913"/>
            <a:ext cx="7733559" cy="5230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750"/>
              </a:spcBef>
              <a:spcAft>
                <a:spcPts val="0"/>
              </a:spcAft>
              <a:buSzPts val="1440"/>
              <a:buNone/>
              <a:defRPr b="1" sz="1600">
                <a:solidFill>
                  <a:srgbClr val="353535"/>
                </a:solidFil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4"/>
          <p:cNvSpPr/>
          <p:nvPr/>
        </p:nvSpPr>
        <p:spPr>
          <a:xfrm>
            <a:off x="8530683" y="0"/>
            <a:ext cx="528175"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31" name="Google Shape;31;p4"/>
          <p:cNvPicPr preferRelativeResize="0"/>
          <p:nvPr/>
        </p:nvPicPr>
        <p:blipFill rotWithShape="1">
          <a:blip r:embed="rId2">
            <a:alphaModFix/>
          </a:blip>
          <a:srcRect b="0" l="0" r="0" t="0"/>
          <a:stretch/>
        </p:blipFill>
        <p:spPr>
          <a:xfrm>
            <a:off x="8569280" y="222227"/>
            <a:ext cx="456123" cy="7167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1 column">
  <p:cSld name="Title and Content_1 column">
    <p:spTree>
      <p:nvGrpSpPr>
        <p:cNvPr id="32" name="Shape 32"/>
        <p:cNvGrpSpPr/>
        <p:nvPr/>
      </p:nvGrpSpPr>
      <p:grpSpPr>
        <a:xfrm>
          <a:off x="0" y="0"/>
          <a:ext cx="0" cy="0"/>
          <a:chOff x="0" y="0"/>
          <a:chExt cx="0" cy="0"/>
        </a:xfrm>
      </p:grpSpPr>
      <p:sp>
        <p:nvSpPr>
          <p:cNvPr id="33" name="Google Shape;33;p5"/>
          <p:cNvSpPr txBox="1"/>
          <p:nvPr>
            <p:ph idx="11" type="ftr"/>
          </p:nvPr>
        </p:nvSpPr>
        <p:spPr>
          <a:xfrm>
            <a:off x="0" y="6555610"/>
            <a:ext cx="795440" cy="313932"/>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p:nvPr/>
        </p:nvSpPr>
        <p:spPr>
          <a:xfrm>
            <a:off x="371476" y="1625704"/>
            <a:ext cx="353642"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 name="Google Shape;35;p5"/>
          <p:cNvSpPr txBox="1"/>
          <p:nvPr>
            <p:ph idx="1" type="body"/>
          </p:nvPr>
        </p:nvSpPr>
        <p:spPr>
          <a:xfrm>
            <a:off x="371475" y="457200"/>
            <a:ext cx="8001000" cy="1066800"/>
          </a:xfrm>
          <a:prstGeom prst="rect">
            <a:avLst/>
          </a:prstGeom>
          <a:noFill/>
          <a:ln>
            <a:noFill/>
          </a:ln>
        </p:spPr>
        <p:txBody>
          <a:bodyPr anchorCtr="0" anchor="b" bIns="0" lIns="0" spcFirstLastPara="1" rIns="91425" wrap="square" tIns="45700">
            <a:normAutofit/>
          </a:bodyPr>
          <a:lstStyle>
            <a:lvl1pPr indent="-228600" lvl="0" marL="457200" algn="l">
              <a:lnSpc>
                <a:spcPct val="90000"/>
              </a:lnSpc>
              <a:spcBef>
                <a:spcPts val="750"/>
              </a:spcBef>
              <a:spcAft>
                <a:spcPts val="0"/>
              </a:spcAft>
              <a:buSzPts val="2700"/>
              <a:buNone/>
              <a:defRPr b="1" sz="3000">
                <a:solidFill>
                  <a:srgbClr val="353535"/>
                </a:solidFill>
              </a:defRPr>
            </a:lvl1pPr>
            <a:lvl2pPr indent="-381000" lvl="1" marL="914400" algn="l">
              <a:lnSpc>
                <a:spcPct val="90000"/>
              </a:lnSpc>
              <a:spcBef>
                <a:spcPts val="375"/>
              </a:spcBef>
              <a:spcAft>
                <a:spcPts val="0"/>
              </a:spcAft>
              <a:buClr>
                <a:schemeClr val="dk1"/>
              </a:buClr>
              <a:buSzPts val="2400"/>
              <a:buChar char="•"/>
              <a:defRPr b="1" sz="2400"/>
            </a:lvl2pPr>
            <a:lvl3pPr indent="-381000" lvl="2" marL="1371600" algn="l">
              <a:lnSpc>
                <a:spcPct val="90000"/>
              </a:lnSpc>
              <a:spcBef>
                <a:spcPts val="375"/>
              </a:spcBef>
              <a:spcAft>
                <a:spcPts val="0"/>
              </a:spcAft>
              <a:buClr>
                <a:schemeClr val="dk1"/>
              </a:buClr>
              <a:buSzPts val="2400"/>
              <a:buChar char="•"/>
              <a:defRPr b="1" sz="2400"/>
            </a:lvl3pPr>
            <a:lvl4pPr indent="-381000" lvl="3" marL="1828800" algn="l">
              <a:lnSpc>
                <a:spcPct val="90000"/>
              </a:lnSpc>
              <a:spcBef>
                <a:spcPts val="375"/>
              </a:spcBef>
              <a:spcAft>
                <a:spcPts val="0"/>
              </a:spcAft>
              <a:buClr>
                <a:schemeClr val="dk1"/>
              </a:buClr>
              <a:buSzPts val="2400"/>
              <a:buChar char="•"/>
              <a:defRPr b="1" sz="2400"/>
            </a:lvl4pPr>
            <a:lvl5pPr indent="-381000" lvl="4" marL="2286000" algn="l">
              <a:lnSpc>
                <a:spcPct val="90000"/>
              </a:lnSpc>
              <a:spcBef>
                <a:spcPts val="375"/>
              </a:spcBef>
              <a:spcAft>
                <a:spcPts val="0"/>
              </a:spcAft>
              <a:buClr>
                <a:schemeClr val="dk1"/>
              </a:buClr>
              <a:buSzPts val="2400"/>
              <a:buChar char="•"/>
              <a:defRPr b="1"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1114425" y="1840448"/>
            <a:ext cx="7258050" cy="4446053"/>
          </a:xfrm>
          <a:prstGeom prst="rect">
            <a:avLst/>
          </a:prstGeom>
          <a:noFill/>
          <a:ln>
            <a:noFill/>
          </a:ln>
        </p:spPr>
        <p:txBody>
          <a:bodyPr anchorCtr="0" anchor="t" bIns="45700" lIns="0" spcFirstLastPara="1" rIns="91425" wrap="square" tIns="45700">
            <a:normAutofit/>
          </a:bodyPr>
          <a:lstStyle>
            <a:lvl1pPr indent="-354330" lvl="0" marL="457200" algn="l">
              <a:lnSpc>
                <a:spcPct val="90000"/>
              </a:lnSpc>
              <a:spcBef>
                <a:spcPts val="750"/>
              </a:spcBef>
              <a:spcAft>
                <a:spcPts val="0"/>
              </a:spcAft>
              <a:buSzPts val="1980"/>
              <a:buFont typeface="Arial"/>
              <a:buChar char="•"/>
              <a:defRPr sz="2200">
                <a:solidFill>
                  <a:srgbClr val="353535"/>
                </a:solidFill>
              </a:defRPr>
            </a:lvl1pPr>
            <a:lvl2pPr indent="-328612" lvl="1" marL="914400" algn="l">
              <a:lnSpc>
                <a:spcPct val="90000"/>
              </a:lnSpc>
              <a:spcBef>
                <a:spcPts val="375"/>
              </a:spcBef>
              <a:spcAft>
                <a:spcPts val="0"/>
              </a:spcAft>
              <a:buClr>
                <a:schemeClr val="dk1"/>
              </a:buClr>
              <a:buSzPts val="1575"/>
              <a:buChar char="•"/>
              <a:defRPr sz="1575"/>
            </a:lvl2pPr>
            <a:lvl3pPr indent="-328612" lvl="2" marL="1371600" algn="l">
              <a:lnSpc>
                <a:spcPct val="90000"/>
              </a:lnSpc>
              <a:spcBef>
                <a:spcPts val="375"/>
              </a:spcBef>
              <a:spcAft>
                <a:spcPts val="0"/>
              </a:spcAft>
              <a:buClr>
                <a:schemeClr val="dk1"/>
              </a:buClr>
              <a:buSzPts val="1575"/>
              <a:buChar char="•"/>
              <a:defRPr sz="1575"/>
            </a:lvl3pPr>
            <a:lvl4pPr indent="-328612" lvl="3" marL="1828800" algn="l">
              <a:lnSpc>
                <a:spcPct val="90000"/>
              </a:lnSpc>
              <a:spcBef>
                <a:spcPts val="375"/>
              </a:spcBef>
              <a:spcAft>
                <a:spcPts val="0"/>
              </a:spcAft>
              <a:buClr>
                <a:schemeClr val="dk1"/>
              </a:buClr>
              <a:buSzPts val="1575"/>
              <a:buChar char="•"/>
              <a:defRPr sz="1575"/>
            </a:lvl4pPr>
            <a:lvl5pPr indent="-328612" lvl="4" marL="2286000" algn="l">
              <a:lnSpc>
                <a:spcPct val="90000"/>
              </a:lnSpc>
              <a:spcBef>
                <a:spcPts val="375"/>
              </a:spcBef>
              <a:spcAft>
                <a:spcPts val="0"/>
              </a:spcAft>
              <a:buClr>
                <a:schemeClr val="dk1"/>
              </a:buClr>
              <a:buSzPts val="1575"/>
              <a:buChar char="•"/>
              <a:defRPr sz="157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3" type="body"/>
          </p:nvPr>
        </p:nvSpPr>
        <p:spPr>
          <a:xfrm>
            <a:off x="0" y="6542915"/>
            <a:ext cx="6395020" cy="350865"/>
          </a:xfrm>
          <a:prstGeom prst="rect">
            <a:avLst/>
          </a:prstGeom>
          <a:solidFill>
            <a:schemeClr val="accent1"/>
          </a:solidFill>
          <a:ln>
            <a:noFill/>
          </a:ln>
        </p:spPr>
        <p:txBody>
          <a:bodyPr anchorCtr="0" anchor="ctr" bIns="91425" lIns="274300" spcFirstLastPara="1" rIns="91425" wrap="square" tIns="64000">
            <a:spAutoFit/>
          </a:bodyPr>
          <a:lstStyle>
            <a:lvl1pPr indent="-228600" lvl="0" marL="457200" algn="l">
              <a:lnSpc>
                <a:spcPct val="90000"/>
              </a:lnSpc>
              <a:spcBef>
                <a:spcPts val="750"/>
              </a:spcBef>
              <a:spcAft>
                <a:spcPts val="0"/>
              </a:spcAft>
              <a:buSzPts val="1260"/>
              <a:buNone/>
              <a:defRPr sz="1400">
                <a:solidFill>
                  <a:schemeClr val="lt1"/>
                </a:solidFill>
              </a:defRPr>
            </a:lvl1pPr>
            <a:lvl2pPr indent="-295275" lvl="1" marL="914400" algn="l">
              <a:lnSpc>
                <a:spcPct val="90000"/>
              </a:lnSpc>
              <a:spcBef>
                <a:spcPts val="375"/>
              </a:spcBef>
              <a:spcAft>
                <a:spcPts val="0"/>
              </a:spcAft>
              <a:buClr>
                <a:schemeClr val="dk1"/>
              </a:buClr>
              <a:buSzPts val="1050"/>
              <a:buChar char="•"/>
              <a:defRPr sz="1050"/>
            </a:lvl2pPr>
            <a:lvl3pPr indent="-295275" lvl="2" marL="1371600" algn="l">
              <a:lnSpc>
                <a:spcPct val="90000"/>
              </a:lnSpc>
              <a:spcBef>
                <a:spcPts val="375"/>
              </a:spcBef>
              <a:spcAft>
                <a:spcPts val="0"/>
              </a:spcAft>
              <a:buClr>
                <a:schemeClr val="dk1"/>
              </a:buClr>
              <a:buSzPts val="1050"/>
              <a:buChar char="•"/>
              <a:defRPr sz="1050"/>
            </a:lvl3pPr>
            <a:lvl4pPr indent="-295275" lvl="3" marL="1828800" algn="l">
              <a:lnSpc>
                <a:spcPct val="90000"/>
              </a:lnSpc>
              <a:spcBef>
                <a:spcPts val="375"/>
              </a:spcBef>
              <a:spcAft>
                <a:spcPts val="0"/>
              </a:spcAft>
              <a:buClr>
                <a:schemeClr val="dk1"/>
              </a:buClr>
              <a:buSzPts val="1050"/>
              <a:buChar char="•"/>
              <a:defRPr sz="1050"/>
            </a:lvl4pPr>
            <a:lvl5pPr indent="-295275" lvl="4" marL="2286000" algn="l">
              <a:lnSpc>
                <a:spcPct val="90000"/>
              </a:lnSpc>
              <a:spcBef>
                <a:spcPts val="375"/>
              </a:spcBef>
              <a:spcAft>
                <a:spcPts val="0"/>
              </a:spcAft>
              <a:buClr>
                <a:schemeClr val="dk1"/>
              </a:buClr>
              <a:buSzPts val="1050"/>
              <a:buChar char="•"/>
              <a:defRPr sz="105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2 columns">
  <p:cSld name="Title and Content_2 columns">
    <p:spTree>
      <p:nvGrpSpPr>
        <p:cNvPr id="38" name="Shape 38"/>
        <p:cNvGrpSpPr/>
        <p:nvPr/>
      </p:nvGrpSpPr>
      <p:grpSpPr>
        <a:xfrm>
          <a:off x="0" y="0"/>
          <a:ext cx="0" cy="0"/>
          <a:chOff x="0" y="0"/>
          <a:chExt cx="0" cy="0"/>
        </a:xfrm>
      </p:grpSpPr>
      <p:sp>
        <p:nvSpPr>
          <p:cNvPr id="39" name="Google Shape;39;p6"/>
          <p:cNvSpPr txBox="1"/>
          <p:nvPr>
            <p:ph idx="11" type="ftr"/>
          </p:nvPr>
        </p:nvSpPr>
        <p:spPr>
          <a:xfrm>
            <a:off x="0" y="6555610"/>
            <a:ext cx="795440" cy="313932"/>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p:nvPr/>
        </p:nvSpPr>
        <p:spPr>
          <a:xfrm>
            <a:off x="371476" y="1625704"/>
            <a:ext cx="353642"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1" name="Google Shape;41;p6"/>
          <p:cNvSpPr txBox="1"/>
          <p:nvPr>
            <p:ph idx="1" type="body"/>
          </p:nvPr>
        </p:nvSpPr>
        <p:spPr>
          <a:xfrm>
            <a:off x="371475" y="457200"/>
            <a:ext cx="8001000" cy="1066800"/>
          </a:xfrm>
          <a:prstGeom prst="rect">
            <a:avLst/>
          </a:prstGeom>
          <a:noFill/>
          <a:ln>
            <a:noFill/>
          </a:ln>
        </p:spPr>
        <p:txBody>
          <a:bodyPr anchorCtr="0" anchor="b" bIns="0" lIns="0" spcFirstLastPara="1" rIns="91425" wrap="square" tIns="45700">
            <a:normAutofit/>
          </a:bodyPr>
          <a:lstStyle>
            <a:lvl1pPr indent="-228600" lvl="0" marL="457200" algn="l">
              <a:lnSpc>
                <a:spcPct val="90000"/>
              </a:lnSpc>
              <a:spcBef>
                <a:spcPts val="750"/>
              </a:spcBef>
              <a:spcAft>
                <a:spcPts val="0"/>
              </a:spcAft>
              <a:buSzPts val="2700"/>
              <a:buNone/>
              <a:defRPr b="1" sz="3000"/>
            </a:lvl1pPr>
            <a:lvl2pPr indent="-381000" lvl="1" marL="914400" algn="l">
              <a:lnSpc>
                <a:spcPct val="90000"/>
              </a:lnSpc>
              <a:spcBef>
                <a:spcPts val="375"/>
              </a:spcBef>
              <a:spcAft>
                <a:spcPts val="0"/>
              </a:spcAft>
              <a:buClr>
                <a:schemeClr val="dk1"/>
              </a:buClr>
              <a:buSzPts val="2400"/>
              <a:buChar char="•"/>
              <a:defRPr b="1" sz="2400"/>
            </a:lvl2pPr>
            <a:lvl3pPr indent="-381000" lvl="2" marL="1371600" algn="l">
              <a:lnSpc>
                <a:spcPct val="90000"/>
              </a:lnSpc>
              <a:spcBef>
                <a:spcPts val="375"/>
              </a:spcBef>
              <a:spcAft>
                <a:spcPts val="0"/>
              </a:spcAft>
              <a:buClr>
                <a:schemeClr val="dk1"/>
              </a:buClr>
              <a:buSzPts val="2400"/>
              <a:buChar char="•"/>
              <a:defRPr b="1" sz="2400"/>
            </a:lvl3pPr>
            <a:lvl4pPr indent="-381000" lvl="3" marL="1828800" algn="l">
              <a:lnSpc>
                <a:spcPct val="90000"/>
              </a:lnSpc>
              <a:spcBef>
                <a:spcPts val="375"/>
              </a:spcBef>
              <a:spcAft>
                <a:spcPts val="0"/>
              </a:spcAft>
              <a:buClr>
                <a:schemeClr val="dk1"/>
              </a:buClr>
              <a:buSzPts val="2400"/>
              <a:buChar char="•"/>
              <a:defRPr b="1" sz="2400"/>
            </a:lvl4pPr>
            <a:lvl5pPr indent="-381000" lvl="4" marL="2286000" algn="l">
              <a:lnSpc>
                <a:spcPct val="90000"/>
              </a:lnSpc>
              <a:spcBef>
                <a:spcPts val="375"/>
              </a:spcBef>
              <a:spcAft>
                <a:spcPts val="0"/>
              </a:spcAft>
              <a:buClr>
                <a:schemeClr val="dk1"/>
              </a:buClr>
              <a:buSzPts val="2400"/>
              <a:buChar char="•"/>
              <a:defRPr b="1" sz="24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6"/>
          <p:cNvSpPr txBox="1"/>
          <p:nvPr>
            <p:ph idx="2" type="body"/>
          </p:nvPr>
        </p:nvSpPr>
        <p:spPr>
          <a:xfrm>
            <a:off x="1114425" y="1840448"/>
            <a:ext cx="3361911" cy="4446053"/>
          </a:xfrm>
          <a:prstGeom prst="rect">
            <a:avLst/>
          </a:prstGeom>
          <a:noFill/>
          <a:ln>
            <a:noFill/>
          </a:ln>
        </p:spPr>
        <p:txBody>
          <a:bodyPr anchorCtr="0" anchor="t" bIns="45700" lIns="0" spcFirstLastPara="1" rIns="91425" wrap="square" tIns="45700">
            <a:normAutofit/>
          </a:bodyPr>
          <a:lstStyle>
            <a:lvl1pPr indent="-340042" lvl="0" marL="457200" algn="l">
              <a:lnSpc>
                <a:spcPct val="90000"/>
              </a:lnSpc>
              <a:spcBef>
                <a:spcPts val="750"/>
              </a:spcBef>
              <a:spcAft>
                <a:spcPts val="0"/>
              </a:spcAft>
              <a:buSzPts val="1755"/>
              <a:buFont typeface="Arial"/>
              <a:buChar char="•"/>
              <a:defRPr sz="1950">
                <a:solidFill>
                  <a:schemeClr val="dk1"/>
                </a:solidFill>
              </a:defRPr>
            </a:lvl1pPr>
            <a:lvl2pPr indent="-328612" lvl="1" marL="914400" algn="l">
              <a:lnSpc>
                <a:spcPct val="90000"/>
              </a:lnSpc>
              <a:spcBef>
                <a:spcPts val="375"/>
              </a:spcBef>
              <a:spcAft>
                <a:spcPts val="0"/>
              </a:spcAft>
              <a:buClr>
                <a:schemeClr val="dk1"/>
              </a:buClr>
              <a:buSzPts val="1575"/>
              <a:buChar char="•"/>
              <a:defRPr sz="1575"/>
            </a:lvl2pPr>
            <a:lvl3pPr indent="-328612" lvl="2" marL="1371600" algn="l">
              <a:lnSpc>
                <a:spcPct val="90000"/>
              </a:lnSpc>
              <a:spcBef>
                <a:spcPts val="375"/>
              </a:spcBef>
              <a:spcAft>
                <a:spcPts val="0"/>
              </a:spcAft>
              <a:buClr>
                <a:schemeClr val="dk1"/>
              </a:buClr>
              <a:buSzPts val="1575"/>
              <a:buChar char="•"/>
              <a:defRPr sz="1575"/>
            </a:lvl3pPr>
            <a:lvl4pPr indent="-328612" lvl="3" marL="1828800" algn="l">
              <a:lnSpc>
                <a:spcPct val="90000"/>
              </a:lnSpc>
              <a:spcBef>
                <a:spcPts val="375"/>
              </a:spcBef>
              <a:spcAft>
                <a:spcPts val="0"/>
              </a:spcAft>
              <a:buClr>
                <a:schemeClr val="dk1"/>
              </a:buClr>
              <a:buSzPts val="1575"/>
              <a:buChar char="•"/>
              <a:defRPr sz="1575"/>
            </a:lvl4pPr>
            <a:lvl5pPr indent="-328612" lvl="4" marL="2286000" algn="l">
              <a:lnSpc>
                <a:spcPct val="90000"/>
              </a:lnSpc>
              <a:spcBef>
                <a:spcPts val="375"/>
              </a:spcBef>
              <a:spcAft>
                <a:spcPts val="0"/>
              </a:spcAft>
              <a:buClr>
                <a:schemeClr val="dk1"/>
              </a:buClr>
              <a:buSzPts val="1575"/>
              <a:buChar char="•"/>
              <a:defRPr sz="157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6"/>
          <p:cNvSpPr txBox="1"/>
          <p:nvPr>
            <p:ph idx="3" type="body"/>
          </p:nvPr>
        </p:nvSpPr>
        <p:spPr>
          <a:xfrm>
            <a:off x="1" y="6523140"/>
            <a:ext cx="4910640" cy="302390"/>
          </a:xfrm>
          <a:prstGeom prst="rect">
            <a:avLst/>
          </a:prstGeom>
          <a:solidFill>
            <a:schemeClr val="accent1"/>
          </a:solidFill>
          <a:ln>
            <a:noFill/>
          </a:ln>
        </p:spPr>
        <p:txBody>
          <a:bodyPr anchorCtr="0" anchor="ctr" bIns="91425" lIns="274300" spcFirstLastPara="1" rIns="91425" wrap="square" tIns="64000">
            <a:spAutoFit/>
          </a:bodyPr>
          <a:lstStyle>
            <a:lvl1pPr indent="-228600" lvl="0" marL="457200" algn="l">
              <a:lnSpc>
                <a:spcPct val="90000"/>
              </a:lnSpc>
              <a:spcBef>
                <a:spcPts val="750"/>
              </a:spcBef>
              <a:spcAft>
                <a:spcPts val="0"/>
              </a:spcAft>
              <a:buSzPts val="945"/>
              <a:buNone/>
              <a:defRPr sz="1050">
                <a:solidFill>
                  <a:schemeClr val="lt1"/>
                </a:solidFill>
              </a:defRPr>
            </a:lvl1pPr>
            <a:lvl2pPr indent="-295275" lvl="1" marL="914400" algn="l">
              <a:lnSpc>
                <a:spcPct val="90000"/>
              </a:lnSpc>
              <a:spcBef>
                <a:spcPts val="375"/>
              </a:spcBef>
              <a:spcAft>
                <a:spcPts val="0"/>
              </a:spcAft>
              <a:buClr>
                <a:schemeClr val="dk1"/>
              </a:buClr>
              <a:buSzPts val="1050"/>
              <a:buChar char="•"/>
              <a:defRPr sz="1050"/>
            </a:lvl2pPr>
            <a:lvl3pPr indent="-295275" lvl="2" marL="1371600" algn="l">
              <a:lnSpc>
                <a:spcPct val="90000"/>
              </a:lnSpc>
              <a:spcBef>
                <a:spcPts val="375"/>
              </a:spcBef>
              <a:spcAft>
                <a:spcPts val="0"/>
              </a:spcAft>
              <a:buClr>
                <a:schemeClr val="dk1"/>
              </a:buClr>
              <a:buSzPts val="1050"/>
              <a:buChar char="•"/>
              <a:defRPr sz="1050"/>
            </a:lvl3pPr>
            <a:lvl4pPr indent="-295275" lvl="3" marL="1828800" algn="l">
              <a:lnSpc>
                <a:spcPct val="90000"/>
              </a:lnSpc>
              <a:spcBef>
                <a:spcPts val="375"/>
              </a:spcBef>
              <a:spcAft>
                <a:spcPts val="0"/>
              </a:spcAft>
              <a:buClr>
                <a:schemeClr val="dk1"/>
              </a:buClr>
              <a:buSzPts val="1050"/>
              <a:buChar char="•"/>
              <a:defRPr sz="1050"/>
            </a:lvl4pPr>
            <a:lvl5pPr indent="-295275" lvl="4" marL="2286000" algn="l">
              <a:lnSpc>
                <a:spcPct val="90000"/>
              </a:lnSpc>
              <a:spcBef>
                <a:spcPts val="375"/>
              </a:spcBef>
              <a:spcAft>
                <a:spcPts val="0"/>
              </a:spcAft>
              <a:buClr>
                <a:schemeClr val="dk1"/>
              </a:buClr>
              <a:buSzPts val="1050"/>
              <a:buChar char="•"/>
              <a:defRPr sz="105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
          <p:cNvSpPr txBox="1"/>
          <p:nvPr>
            <p:ph idx="4" type="body"/>
          </p:nvPr>
        </p:nvSpPr>
        <p:spPr>
          <a:xfrm>
            <a:off x="4667665" y="1840448"/>
            <a:ext cx="3704810" cy="4446053"/>
          </a:xfrm>
          <a:prstGeom prst="rect">
            <a:avLst/>
          </a:prstGeom>
          <a:noFill/>
          <a:ln>
            <a:noFill/>
          </a:ln>
        </p:spPr>
        <p:txBody>
          <a:bodyPr anchorCtr="0" anchor="t" bIns="45700" lIns="0" spcFirstLastPara="1" rIns="91425" wrap="square" tIns="45700">
            <a:normAutofit/>
          </a:bodyPr>
          <a:lstStyle>
            <a:lvl1pPr indent="-340042" lvl="0" marL="457200" algn="l">
              <a:lnSpc>
                <a:spcPct val="90000"/>
              </a:lnSpc>
              <a:spcBef>
                <a:spcPts val="750"/>
              </a:spcBef>
              <a:spcAft>
                <a:spcPts val="0"/>
              </a:spcAft>
              <a:buSzPts val="1755"/>
              <a:buFont typeface="Arial"/>
              <a:buChar char="•"/>
              <a:defRPr sz="1950">
                <a:solidFill>
                  <a:schemeClr val="dk1"/>
                </a:solidFill>
              </a:defRPr>
            </a:lvl1pPr>
            <a:lvl2pPr indent="-328612" lvl="1" marL="914400" algn="l">
              <a:lnSpc>
                <a:spcPct val="90000"/>
              </a:lnSpc>
              <a:spcBef>
                <a:spcPts val="375"/>
              </a:spcBef>
              <a:spcAft>
                <a:spcPts val="0"/>
              </a:spcAft>
              <a:buClr>
                <a:schemeClr val="dk1"/>
              </a:buClr>
              <a:buSzPts val="1575"/>
              <a:buChar char="•"/>
              <a:defRPr sz="1575"/>
            </a:lvl2pPr>
            <a:lvl3pPr indent="-328612" lvl="2" marL="1371600" algn="l">
              <a:lnSpc>
                <a:spcPct val="90000"/>
              </a:lnSpc>
              <a:spcBef>
                <a:spcPts val="375"/>
              </a:spcBef>
              <a:spcAft>
                <a:spcPts val="0"/>
              </a:spcAft>
              <a:buClr>
                <a:schemeClr val="dk1"/>
              </a:buClr>
              <a:buSzPts val="1575"/>
              <a:buChar char="•"/>
              <a:defRPr sz="1575"/>
            </a:lvl3pPr>
            <a:lvl4pPr indent="-328612" lvl="3" marL="1828800" algn="l">
              <a:lnSpc>
                <a:spcPct val="90000"/>
              </a:lnSpc>
              <a:spcBef>
                <a:spcPts val="375"/>
              </a:spcBef>
              <a:spcAft>
                <a:spcPts val="0"/>
              </a:spcAft>
              <a:buClr>
                <a:schemeClr val="dk1"/>
              </a:buClr>
              <a:buSzPts val="1575"/>
              <a:buChar char="•"/>
              <a:defRPr sz="1575"/>
            </a:lvl4pPr>
            <a:lvl5pPr indent="-328612" lvl="4" marL="2286000" algn="l">
              <a:lnSpc>
                <a:spcPct val="90000"/>
              </a:lnSpc>
              <a:spcBef>
                <a:spcPts val="375"/>
              </a:spcBef>
              <a:spcAft>
                <a:spcPts val="0"/>
              </a:spcAft>
              <a:buClr>
                <a:schemeClr val="dk1"/>
              </a:buClr>
              <a:buSzPts val="1575"/>
              <a:buChar char="•"/>
              <a:defRPr sz="157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red">
  <p:cSld name="Section Header_red">
    <p:spTree>
      <p:nvGrpSpPr>
        <p:cNvPr id="45"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b="0" l="0" r="0" t="0"/>
          <a:stretch/>
        </p:blipFill>
        <p:spPr>
          <a:xfrm>
            <a:off x="0" y="-8234"/>
            <a:ext cx="9144000" cy="6858000"/>
          </a:xfrm>
          <a:prstGeom prst="rect">
            <a:avLst/>
          </a:prstGeom>
          <a:noFill/>
          <a:ln>
            <a:noFill/>
          </a:ln>
        </p:spPr>
      </p:pic>
      <p:sp>
        <p:nvSpPr>
          <p:cNvPr id="47" name="Google Shape;47;p7"/>
          <p:cNvSpPr/>
          <p:nvPr/>
        </p:nvSpPr>
        <p:spPr>
          <a:xfrm>
            <a:off x="0" y="1024128"/>
            <a:ext cx="8372475" cy="58256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8" name="Google Shape;48;p7"/>
          <p:cNvSpPr txBox="1"/>
          <p:nvPr>
            <p:ph idx="1" type="body"/>
          </p:nvPr>
        </p:nvSpPr>
        <p:spPr>
          <a:xfrm>
            <a:off x="1114425" y="2514600"/>
            <a:ext cx="6209402" cy="1367286"/>
          </a:xfrm>
          <a:prstGeom prst="rect">
            <a:avLst/>
          </a:prstGeom>
          <a:noFill/>
          <a:ln>
            <a:noFill/>
          </a:ln>
        </p:spPr>
        <p:txBody>
          <a:bodyPr anchorCtr="0" anchor="b" bIns="0" lIns="0" spcFirstLastPara="1" rIns="91425" wrap="square" tIns="45700">
            <a:noAutofit/>
          </a:bodyPr>
          <a:lstStyle>
            <a:lvl1pPr indent="-228600" lvl="0" marL="457200" algn="l">
              <a:lnSpc>
                <a:spcPct val="90000"/>
              </a:lnSpc>
              <a:spcBef>
                <a:spcPts val="750"/>
              </a:spcBef>
              <a:spcAft>
                <a:spcPts val="0"/>
              </a:spcAft>
              <a:buSzPts val="2880"/>
              <a:buNone/>
              <a:defRPr b="1" sz="3200">
                <a:solidFill>
                  <a:schemeClr val="lt1"/>
                </a:solidFill>
              </a:defRPr>
            </a:lvl1pPr>
            <a:lvl2pPr indent="-400050" lvl="1" marL="914400" algn="l">
              <a:lnSpc>
                <a:spcPct val="90000"/>
              </a:lnSpc>
              <a:spcBef>
                <a:spcPts val="375"/>
              </a:spcBef>
              <a:spcAft>
                <a:spcPts val="0"/>
              </a:spcAft>
              <a:buClr>
                <a:schemeClr val="dk1"/>
              </a:buClr>
              <a:buSzPts val="2700"/>
              <a:buChar char="•"/>
              <a:defRPr sz="2700"/>
            </a:lvl2pPr>
            <a:lvl3pPr indent="-400050" lvl="2" marL="1371600" algn="l">
              <a:lnSpc>
                <a:spcPct val="90000"/>
              </a:lnSpc>
              <a:spcBef>
                <a:spcPts val="375"/>
              </a:spcBef>
              <a:spcAft>
                <a:spcPts val="0"/>
              </a:spcAft>
              <a:buClr>
                <a:schemeClr val="dk1"/>
              </a:buClr>
              <a:buSzPts val="2700"/>
              <a:buChar char="•"/>
              <a:defRPr sz="2700"/>
            </a:lvl3pPr>
            <a:lvl4pPr indent="-400050" lvl="3" marL="1828800" algn="l">
              <a:lnSpc>
                <a:spcPct val="90000"/>
              </a:lnSpc>
              <a:spcBef>
                <a:spcPts val="375"/>
              </a:spcBef>
              <a:spcAft>
                <a:spcPts val="0"/>
              </a:spcAft>
              <a:buClr>
                <a:schemeClr val="dk1"/>
              </a:buClr>
              <a:buSzPts val="2700"/>
              <a:buChar char="•"/>
              <a:defRPr sz="2700"/>
            </a:lvl4pPr>
            <a:lvl5pPr indent="-400050" lvl="4" marL="2286000" algn="l">
              <a:lnSpc>
                <a:spcPct val="90000"/>
              </a:lnSpc>
              <a:spcBef>
                <a:spcPts val="375"/>
              </a:spcBef>
              <a:spcAft>
                <a:spcPts val="0"/>
              </a:spcAft>
              <a:buClr>
                <a:schemeClr val="dk1"/>
              </a:buClr>
              <a:buSzPts val="2700"/>
              <a:buChar char="•"/>
              <a:defRPr sz="27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 name="Google Shape;49;p7"/>
          <p:cNvSpPr txBox="1"/>
          <p:nvPr>
            <p:ph idx="2" type="body"/>
          </p:nvPr>
        </p:nvSpPr>
        <p:spPr>
          <a:xfrm>
            <a:off x="1114425" y="4226929"/>
            <a:ext cx="3948113" cy="354459"/>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sz="2000">
                <a:solidFill>
                  <a:srgbClr val="E8E8E8"/>
                </a:solidFill>
              </a:defRPr>
            </a:lvl1pPr>
            <a:lvl2pPr indent="-328612" lvl="1" marL="914400" algn="l">
              <a:lnSpc>
                <a:spcPct val="90000"/>
              </a:lnSpc>
              <a:spcBef>
                <a:spcPts val="375"/>
              </a:spcBef>
              <a:spcAft>
                <a:spcPts val="0"/>
              </a:spcAft>
              <a:buClr>
                <a:schemeClr val="dk1"/>
              </a:buClr>
              <a:buSzPts val="1575"/>
              <a:buChar char="•"/>
              <a:defRPr sz="1575"/>
            </a:lvl2pPr>
            <a:lvl3pPr indent="-328612" lvl="2" marL="1371600" algn="l">
              <a:lnSpc>
                <a:spcPct val="90000"/>
              </a:lnSpc>
              <a:spcBef>
                <a:spcPts val="375"/>
              </a:spcBef>
              <a:spcAft>
                <a:spcPts val="0"/>
              </a:spcAft>
              <a:buClr>
                <a:schemeClr val="dk1"/>
              </a:buClr>
              <a:buSzPts val="1575"/>
              <a:buChar char="•"/>
              <a:defRPr sz="1575"/>
            </a:lvl3pPr>
            <a:lvl4pPr indent="-328612" lvl="3" marL="1828800" algn="l">
              <a:lnSpc>
                <a:spcPct val="90000"/>
              </a:lnSpc>
              <a:spcBef>
                <a:spcPts val="375"/>
              </a:spcBef>
              <a:spcAft>
                <a:spcPts val="0"/>
              </a:spcAft>
              <a:buClr>
                <a:schemeClr val="dk1"/>
              </a:buClr>
              <a:buSzPts val="1575"/>
              <a:buChar char="•"/>
              <a:defRPr sz="1575"/>
            </a:lvl4pPr>
            <a:lvl5pPr indent="-328612" lvl="4" marL="2286000" algn="l">
              <a:lnSpc>
                <a:spcPct val="90000"/>
              </a:lnSpc>
              <a:spcBef>
                <a:spcPts val="375"/>
              </a:spcBef>
              <a:spcAft>
                <a:spcPts val="0"/>
              </a:spcAft>
              <a:buClr>
                <a:schemeClr val="dk1"/>
              </a:buClr>
              <a:buSzPts val="1575"/>
              <a:buChar char="•"/>
              <a:defRPr sz="157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7"/>
          <p:cNvSpPr/>
          <p:nvPr/>
        </p:nvSpPr>
        <p:spPr>
          <a:xfrm>
            <a:off x="6535674" y="1024128"/>
            <a:ext cx="1836801" cy="5833872"/>
          </a:xfrm>
          <a:custGeom>
            <a:rect b="b" l="l" r="r" t="t"/>
            <a:pathLst>
              <a:path extrusionOk="0" h="6193766" w="3290316">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 name="Google Shape;51;p7"/>
          <p:cNvSpPr/>
          <p:nvPr/>
        </p:nvSpPr>
        <p:spPr>
          <a:xfrm>
            <a:off x="1114426" y="4007404"/>
            <a:ext cx="353642" cy="94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2" name="Google Shape;52;p7"/>
          <p:cNvSpPr/>
          <p:nvPr/>
        </p:nvSpPr>
        <p:spPr>
          <a:xfrm>
            <a:off x="8530101" y="10026"/>
            <a:ext cx="528175"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53" name="Google Shape;53;p7"/>
          <p:cNvPicPr preferRelativeResize="0"/>
          <p:nvPr/>
        </p:nvPicPr>
        <p:blipFill rotWithShape="1">
          <a:blip r:embed="rId3">
            <a:alphaModFix/>
          </a:blip>
          <a:srcRect b="0" l="0" r="0" t="0"/>
          <a:stretch/>
        </p:blipFill>
        <p:spPr>
          <a:xfrm>
            <a:off x="8568698" y="232253"/>
            <a:ext cx="456123" cy="7167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black">
  <p:cSld name="Section Header_black">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0" y="-8234"/>
            <a:ext cx="9144000" cy="6858000"/>
          </a:xfrm>
          <a:prstGeom prst="rect">
            <a:avLst/>
          </a:prstGeom>
          <a:noFill/>
          <a:ln>
            <a:noFill/>
          </a:ln>
        </p:spPr>
      </p:pic>
      <p:sp>
        <p:nvSpPr>
          <p:cNvPr id="56" name="Google Shape;56;p8"/>
          <p:cNvSpPr/>
          <p:nvPr/>
        </p:nvSpPr>
        <p:spPr>
          <a:xfrm>
            <a:off x="0" y="1024128"/>
            <a:ext cx="8372475" cy="583387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 name="Google Shape;57;p8"/>
          <p:cNvSpPr txBox="1"/>
          <p:nvPr>
            <p:ph idx="1" type="body"/>
          </p:nvPr>
        </p:nvSpPr>
        <p:spPr>
          <a:xfrm>
            <a:off x="1114425" y="2514600"/>
            <a:ext cx="6209402" cy="1367286"/>
          </a:xfrm>
          <a:prstGeom prst="rect">
            <a:avLst/>
          </a:prstGeom>
          <a:noFill/>
          <a:ln>
            <a:noFill/>
          </a:ln>
        </p:spPr>
        <p:txBody>
          <a:bodyPr anchorCtr="0" anchor="b" bIns="0" lIns="0" spcFirstLastPara="1" rIns="91425" wrap="square" tIns="45700">
            <a:noAutofit/>
          </a:bodyPr>
          <a:lstStyle>
            <a:lvl1pPr indent="-228600" lvl="0" marL="457200" algn="l">
              <a:lnSpc>
                <a:spcPct val="90000"/>
              </a:lnSpc>
              <a:spcBef>
                <a:spcPts val="750"/>
              </a:spcBef>
              <a:spcAft>
                <a:spcPts val="0"/>
              </a:spcAft>
              <a:buSzPts val="2880"/>
              <a:buNone/>
              <a:defRPr b="1" sz="3200">
                <a:solidFill>
                  <a:schemeClr val="lt1"/>
                </a:solidFill>
              </a:defRPr>
            </a:lvl1pPr>
            <a:lvl2pPr indent="-400050" lvl="1" marL="914400" algn="l">
              <a:lnSpc>
                <a:spcPct val="90000"/>
              </a:lnSpc>
              <a:spcBef>
                <a:spcPts val="375"/>
              </a:spcBef>
              <a:spcAft>
                <a:spcPts val="0"/>
              </a:spcAft>
              <a:buClr>
                <a:schemeClr val="dk1"/>
              </a:buClr>
              <a:buSzPts val="2700"/>
              <a:buChar char="•"/>
              <a:defRPr sz="2700"/>
            </a:lvl2pPr>
            <a:lvl3pPr indent="-400050" lvl="2" marL="1371600" algn="l">
              <a:lnSpc>
                <a:spcPct val="90000"/>
              </a:lnSpc>
              <a:spcBef>
                <a:spcPts val="375"/>
              </a:spcBef>
              <a:spcAft>
                <a:spcPts val="0"/>
              </a:spcAft>
              <a:buClr>
                <a:schemeClr val="dk1"/>
              </a:buClr>
              <a:buSzPts val="2700"/>
              <a:buChar char="•"/>
              <a:defRPr sz="2700"/>
            </a:lvl3pPr>
            <a:lvl4pPr indent="-400050" lvl="3" marL="1828800" algn="l">
              <a:lnSpc>
                <a:spcPct val="90000"/>
              </a:lnSpc>
              <a:spcBef>
                <a:spcPts val="375"/>
              </a:spcBef>
              <a:spcAft>
                <a:spcPts val="0"/>
              </a:spcAft>
              <a:buClr>
                <a:schemeClr val="dk1"/>
              </a:buClr>
              <a:buSzPts val="2700"/>
              <a:buChar char="•"/>
              <a:defRPr sz="2700"/>
            </a:lvl4pPr>
            <a:lvl5pPr indent="-400050" lvl="4" marL="2286000" algn="l">
              <a:lnSpc>
                <a:spcPct val="90000"/>
              </a:lnSpc>
              <a:spcBef>
                <a:spcPts val="375"/>
              </a:spcBef>
              <a:spcAft>
                <a:spcPts val="0"/>
              </a:spcAft>
              <a:buClr>
                <a:schemeClr val="dk1"/>
              </a:buClr>
              <a:buSzPts val="2700"/>
              <a:buChar char="•"/>
              <a:defRPr sz="27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8"/>
          <p:cNvSpPr txBox="1"/>
          <p:nvPr>
            <p:ph idx="2" type="body"/>
          </p:nvPr>
        </p:nvSpPr>
        <p:spPr>
          <a:xfrm>
            <a:off x="1114425" y="4226929"/>
            <a:ext cx="3948113" cy="354459"/>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750"/>
              </a:spcBef>
              <a:spcAft>
                <a:spcPts val="0"/>
              </a:spcAft>
              <a:buSzPts val="1800"/>
              <a:buNone/>
              <a:defRPr sz="2000">
                <a:solidFill>
                  <a:srgbClr val="C7C7C7"/>
                </a:solidFill>
              </a:defRPr>
            </a:lvl1pPr>
            <a:lvl2pPr indent="-328612" lvl="1" marL="914400" algn="l">
              <a:lnSpc>
                <a:spcPct val="90000"/>
              </a:lnSpc>
              <a:spcBef>
                <a:spcPts val="375"/>
              </a:spcBef>
              <a:spcAft>
                <a:spcPts val="0"/>
              </a:spcAft>
              <a:buClr>
                <a:schemeClr val="dk1"/>
              </a:buClr>
              <a:buSzPts val="1575"/>
              <a:buChar char="•"/>
              <a:defRPr sz="1575"/>
            </a:lvl2pPr>
            <a:lvl3pPr indent="-328612" lvl="2" marL="1371600" algn="l">
              <a:lnSpc>
                <a:spcPct val="90000"/>
              </a:lnSpc>
              <a:spcBef>
                <a:spcPts val="375"/>
              </a:spcBef>
              <a:spcAft>
                <a:spcPts val="0"/>
              </a:spcAft>
              <a:buClr>
                <a:schemeClr val="dk1"/>
              </a:buClr>
              <a:buSzPts val="1575"/>
              <a:buChar char="•"/>
              <a:defRPr sz="1575"/>
            </a:lvl3pPr>
            <a:lvl4pPr indent="-328612" lvl="3" marL="1828800" algn="l">
              <a:lnSpc>
                <a:spcPct val="90000"/>
              </a:lnSpc>
              <a:spcBef>
                <a:spcPts val="375"/>
              </a:spcBef>
              <a:spcAft>
                <a:spcPts val="0"/>
              </a:spcAft>
              <a:buClr>
                <a:schemeClr val="dk1"/>
              </a:buClr>
              <a:buSzPts val="1575"/>
              <a:buChar char="•"/>
              <a:defRPr sz="1575"/>
            </a:lvl4pPr>
            <a:lvl5pPr indent="-328612" lvl="4" marL="2286000" algn="l">
              <a:lnSpc>
                <a:spcPct val="90000"/>
              </a:lnSpc>
              <a:spcBef>
                <a:spcPts val="375"/>
              </a:spcBef>
              <a:spcAft>
                <a:spcPts val="0"/>
              </a:spcAft>
              <a:buClr>
                <a:schemeClr val="dk1"/>
              </a:buClr>
              <a:buSzPts val="1575"/>
              <a:buChar char="•"/>
              <a:defRPr sz="157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8"/>
          <p:cNvSpPr/>
          <p:nvPr/>
        </p:nvSpPr>
        <p:spPr>
          <a:xfrm>
            <a:off x="1114426" y="4007404"/>
            <a:ext cx="353642"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0" name="Google Shape;60;p8"/>
          <p:cNvSpPr/>
          <p:nvPr/>
        </p:nvSpPr>
        <p:spPr>
          <a:xfrm>
            <a:off x="6535674" y="1024128"/>
            <a:ext cx="1836801" cy="5833872"/>
          </a:xfrm>
          <a:custGeom>
            <a:rect b="b" l="l" r="r" t="t"/>
            <a:pathLst>
              <a:path extrusionOk="0" h="6193766" w="3290316">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1" name="Google Shape;61;p8"/>
          <p:cNvSpPr/>
          <p:nvPr/>
        </p:nvSpPr>
        <p:spPr>
          <a:xfrm>
            <a:off x="8529632" y="4133"/>
            <a:ext cx="528175"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Logo&#10;&#10;Description automatically generated" id="62" name="Google Shape;62;p8"/>
          <p:cNvPicPr preferRelativeResize="0"/>
          <p:nvPr/>
        </p:nvPicPr>
        <p:blipFill rotWithShape="1">
          <a:blip r:embed="rId3">
            <a:alphaModFix/>
          </a:blip>
          <a:srcRect b="0" l="0" r="0" t="0"/>
          <a:stretch/>
        </p:blipFill>
        <p:spPr>
          <a:xfrm>
            <a:off x="8568229" y="226360"/>
            <a:ext cx="456123" cy="7167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9"/>
          <p:cNvSpPr txBox="1"/>
          <p:nvPr>
            <p:ph idx="11" type="ftr"/>
          </p:nvPr>
        </p:nvSpPr>
        <p:spPr>
          <a:xfrm>
            <a:off x="0" y="6555610"/>
            <a:ext cx="795440" cy="313932"/>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red" showMasterSp="0">
  <p:cSld name="End-red">
    <p:spTree>
      <p:nvGrpSpPr>
        <p:cNvPr id="65" name="Shape 65"/>
        <p:cNvGrpSpPr/>
        <p:nvPr/>
      </p:nvGrpSpPr>
      <p:grpSpPr>
        <a:xfrm>
          <a:off x="0" y="0"/>
          <a:ext cx="0" cy="0"/>
          <a:chOff x="0" y="0"/>
          <a:chExt cx="0" cy="0"/>
        </a:xfrm>
      </p:grpSpPr>
      <p:sp>
        <p:nvSpPr>
          <p:cNvPr id="66" name="Google Shape;66;p10"/>
          <p:cNvSpPr/>
          <p:nvPr/>
        </p:nvSpPr>
        <p:spPr>
          <a:xfrm>
            <a:off x="0" y="-9939"/>
            <a:ext cx="9144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UW–Madison logo with white text on red background" id="67" name="Google Shape;67;p10"/>
          <p:cNvPicPr preferRelativeResize="0"/>
          <p:nvPr/>
        </p:nvPicPr>
        <p:blipFill rotWithShape="1">
          <a:blip r:embed="rId2">
            <a:alphaModFix/>
          </a:blip>
          <a:srcRect b="0" l="0" r="0" t="0"/>
          <a:stretch/>
        </p:blipFill>
        <p:spPr>
          <a:xfrm>
            <a:off x="3255444" y="2976145"/>
            <a:ext cx="2633112" cy="8858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8530683" y="0"/>
            <a:ext cx="528175"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UW–Madison red crest logo" id="11" name="Google Shape;11;p1"/>
          <p:cNvPicPr preferRelativeResize="0"/>
          <p:nvPr/>
        </p:nvPicPr>
        <p:blipFill rotWithShape="1">
          <a:blip r:embed="rId1">
            <a:alphaModFix/>
          </a:blip>
          <a:srcRect b="0" l="0" r="0" t="0"/>
          <a:stretch/>
        </p:blipFill>
        <p:spPr>
          <a:xfrm>
            <a:off x="8569280" y="222227"/>
            <a:ext cx="456123" cy="716763"/>
          </a:xfrm>
          <a:prstGeom prst="rect">
            <a:avLst/>
          </a:prstGeom>
          <a:noFill/>
          <a:ln>
            <a:noFill/>
          </a:ln>
        </p:spPr>
      </p:pic>
      <p:sp>
        <p:nvSpPr>
          <p:cNvPr id="12" name="Google Shape;12;p1"/>
          <p:cNvSpPr txBox="1"/>
          <p:nvPr>
            <p:ph type="title"/>
          </p:nvPr>
        </p:nvSpPr>
        <p:spPr>
          <a:xfrm>
            <a:off x="371475" y="457200"/>
            <a:ext cx="8001000" cy="1066800"/>
          </a:xfrm>
          <a:prstGeom prst="rect">
            <a:avLst/>
          </a:prstGeom>
          <a:noFill/>
          <a:ln>
            <a:noFill/>
          </a:ln>
        </p:spPr>
        <p:txBody>
          <a:bodyPr anchorCtr="0" anchor="b" bIns="0" lIns="0" spcFirstLastPara="1" rIns="0" wrap="square" tIns="45700">
            <a:normAutofit/>
          </a:bodyPr>
          <a:lstStyle>
            <a:lvl1pPr lvl="0" marR="0" rtl="0" algn="l">
              <a:lnSpc>
                <a:spcPct val="90000"/>
              </a:lnSpc>
              <a:spcBef>
                <a:spcPts val="0"/>
              </a:spcBef>
              <a:spcAft>
                <a:spcPts val="0"/>
              </a:spcAft>
              <a:buClr>
                <a:schemeClr val="dk1"/>
              </a:buClr>
              <a:buSzPts val="3000"/>
              <a:buFont typeface="Red Hat Display"/>
              <a:buNone/>
              <a:defRPr b="1" i="0" sz="3000" u="none" cap="none" strike="noStrike">
                <a:solidFill>
                  <a:schemeClr val="dk1"/>
                </a:solidFill>
                <a:latin typeface="Red Hat Display"/>
                <a:ea typeface="Red Hat Display"/>
                <a:cs typeface="Red Hat Display"/>
                <a:sym typeface="Red Hat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1114425" y="1828800"/>
            <a:ext cx="7258050" cy="4457701"/>
          </a:xfrm>
          <a:prstGeom prst="rect">
            <a:avLst/>
          </a:prstGeom>
          <a:noFill/>
          <a:ln>
            <a:noFill/>
          </a:ln>
        </p:spPr>
        <p:txBody>
          <a:bodyPr anchorCtr="0" anchor="t" bIns="45700" lIns="0" spcFirstLastPara="1" rIns="91425" wrap="square" tIns="45700">
            <a:normAutofit/>
          </a:bodyPr>
          <a:lstStyle>
            <a:lvl1pPr indent="-354330" lvl="0" marL="457200" marR="0" rtl="0" algn="l">
              <a:lnSpc>
                <a:spcPct val="90000"/>
              </a:lnSpc>
              <a:spcBef>
                <a:spcPts val="750"/>
              </a:spcBef>
              <a:spcAft>
                <a:spcPts val="0"/>
              </a:spcAft>
              <a:buClr>
                <a:schemeClr val="accent1"/>
              </a:buClr>
              <a:buSzPts val="1980"/>
              <a:buFont typeface="Arial"/>
              <a:buChar char="•"/>
              <a:defRPr b="0" i="0" sz="2200" u="none" cap="none" strike="noStrike">
                <a:solidFill>
                  <a:schemeClr val="dk1"/>
                </a:solidFill>
                <a:latin typeface="Red Hat Text"/>
                <a:ea typeface="Red Hat Text"/>
                <a:cs typeface="Red Hat Text"/>
                <a:sym typeface="Red Hat Text"/>
              </a:defRPr>
            </a:lvl1pPr>
            <a:lvl2pPr indent="-355600" lvl="1" marL="914400" marR="0" rtl="0" algn="l">
              <a:lnSpc>
                <a:spcPct val="90000"/>
              </a:lnSpc>
              <a:spcBef>
                <a:spcPts val="375"/>
              </a:spcBef>
              <a:spcAft>
                <a:spcPts val="0"/>
              </a:spcAft>
              <a:buClr>
                <a:schemeClr val="dk1"/>
              </a:buClr>
              <a:buSzPts val="2000"/>
              <a:buFont typeface="Arial"/>
              <a:buChar char="•"/>
              <a:defRPr b="0" i="0" sz="2000" u="none" cap="none" strike="noStrike">
                <a:solidFill>
                  <a:schemeClr val="dk1"/>
                </a:solidFill>
                <a:latin typeface="Red Hat Text"/>
                <a:ea typeface="Red Hat Text"/>
                <a:cs typeface="Red Hat Text"/>
                <a:sym typeface="Red Hat Text"/>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Red Hat Text"/>
                <a:ea typeface="Red Hat Text"/>
                <a:cs typeface="Red Hat Text"/>
                <a:sym typeface="Red Hat Text"/>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ed Hat Text"/>
                <a:ea typeface="Red Hat Text"/>
                <a:cs typeface="Red Hat Text"/>
                <a:sym typeface="Red Hat Text"/>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Red Hat Text"/>
                <a:ea typeface="Red Hat Text"/>
                <a:cs typeface="Red Hat Text"/>
                <a:sym typeface="Red Hat Tex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0" y="6555610"/>
            <a:ext cx="795440" cy="313932"/>
          </a:xfrm>
          <a:prstGeom prst="rect">
            <a:avLst/>
          </a:prstGeom>
          <a:solidFill>
            <a:schemeClr val="accent1"/>
          </a:solidFill>
          <a:ln>
            <a:noFill/>
          </a:ln>
        </p:spPr>
        <p:txBody>
          <a:bodyPr anchorCtr="0" anchor="ctr" bIns="64000" lIns="91425" spcFirstLastPara="1" rIns="91425" wrap="square" tIns="64000">
            <a:spAutoFit/>
          </a:bodyPr>
          <a:lstStyle>
            <a:lvl1pPr lvl="0" marR="0" rtl="0" algn="ctr">
              <a:spcBef>
                <a:spcPts val="0"/>
              </a:spcBef>
              <a:spcAft>
                <a:spcPts val="0"/>
              </a:spcAft>
              <a:buSzPts val="1400"/>
              <a:buNone/>
              <a:defRPr b="0" i="0" sz="1200" u="none" cap="none" strike="noStrike">
                <a:solidFill>
                  <a:schemeClr val="lt1"/>
                </a:solidFill>
                <a:latin typeface="Red Hat Text"/>
                <a:ea typeface="Red Hat Text"/>
                <a:cs typeface="Red Hat Text"/>
                <a:sym typeface="Red Hat Tex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2">
          <p15:clr>
            <a:srgbClr val="F26B43"/>
          </p15:clr>
        </p15:guide>
        <p15:guide id="2" pos="54">
          <p15:clr>
            <a:srgbClr val="F26B43"/>
          </p15:clr>
        </p15:guide>
        <p15:guide id="3" pos="5706">
          <p15:clr>
            <a:srgbClr val="F26B43"/>
          </p15:clr>
        </p15:guide>
        <p15:guide id="4" pos="234">
          <p15:clr>
            <a:srgbClr val="F26B43"/>
          </p15:clr>
        </p15:guide>
        <p15:guide id="5" pos="5436">
          <p15:clr>
            <a:srgbClr val="F26B43"/>
          </p15:clr>
        </p15:guide>
        <p15:guide id="6" orient="horz" pos="4248">
          <p15:clr>
            <a:srgbClr val="F26B43"/>
          </p15:clr>
        </p15:guide>
        <p15:guide id="7" orient="horz" pos="288">
          <p15:clr>
            <a:srgbClr val="F26B43"/>
          </p15:clr>
        </p15:guide>
        <p15:guide id="8" orient="horz" pos="960">
          <p15:clr>
            <a:srgbClr val="F26B43"/>
          </p15:clr>
        </p15:guide>
        <p15:guide id="9" pos="5274">
          <p15:clr>
            <a:srgbClr val="F26B43"/>
          </p15:clr>
        </p15:guide>
        <p15:guide id="10" pos="702">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White title slide</a:t>
            </a:r>
            <a:endParaRPr/>
          </a:p>
        </p:txBody>
      </p:sp>
      <p:sp>
        <p:nvSpPr>
          <p:cNvPr id="77" name="Google Shape;77;p12"/>
          <p:cNvSpPr txBox="1"/>
          <p:nvPr>
            <p:ph idx="1" type="body"/>
          </p:nvPr>
        </p:nvSpPr>
        <p:spPr>
          <a:xfrm>
            <a:off x="623925" y="951825"/>
            <a:ext cx="7496100" cy="2106600"/>
          </a:xfrm>
          <a:prstGeom prst="rect">
            <a:avLst/>
          </a:prstGeom>
          <a:noFill/>
          <a:ln>
            <a:noFill/>
          </a:ln>
        </p:spPr>
        <p:txBody>
          <a:bodyPr anchorCtr="0" anchor="b" bIns="0" lIns="0" spcFirstLastPara="1" rIns="91425" wrap="square" tIns="45700">
            <a:normAutofit fontScale="55000"/>
          </a:bodyPr>
          <a:lstStyle/>
          <a:p>
            <a:pPr indent="0" lvl="0" marL="0" rtl="0" algn="ctr">
              <a:lnSpc>
                <a:spcPct val="100000"/>
              </a:lnSpc>
              <a:spcBef>
                <a:spcPts val="0"/>
              </a:spcBef>
              <a:spcAft>
                <a:spcPts val="0"/>
              </a:spcAft>
              <a:buClr>
                <a:srgbClr val="000000"/>
              </a:buClr>
              <a:buFont typeface="Arial"/>
              <a:buNone/>
            </a:pPr>
            <a:r>
              <a:rPr b="0" lang="en-US">
                <a:solidFill>
                  <a:srgbClr val="000000"/>
                </a:solidFill>
                <a:latin typeface="Calibri"/>
                <a:ea typeface="Calibri"/>
                <a:cs typeface="Calibri"/>
                <a:sym typeface="Calibri"/>
              </a:rPr>
              <a:t>Thank you for joining us for today’s webinar:</a:t>
            </a:r>
            <a:endParaRPr b="0">
              <a:solidFill>
                <a:srgbClr val="000000"/>
              </a:solidFill>
              <a:latin typeface="Calibri"/>
              <a:ea typeface="Calibri"/>
              <a:cs typeface="Calibri"/>
              <a:sym typeface="Calibri"/>
            </a:endParaRPr>
          </a:p>
          <a:p>
            <a:pPr indent="0" lvl="0" marL="0" rtl="0" algn="ctr">
              <a:lnSpc>
                <a:spcPct val="100000"/>
              </a:lnSpc>
              <a:spcBef>
                <a:spcPts val="0"/>
              </a:spcBef>
              <a:spcAft>
                <a:spcPts val="0"/>
              </a:spcAft>
              <a:buClr>
                <a:srgbClr val="000000"/>
              </a:buClr>
              <a:buFont typeface="Arial"/>
              <a:buNone/>
            </a:pPr>
            <a:r>
              <a:t/>
            </a:r>
            <a:endParaRPr b="0">
              <a:solidFill>
                <a:srgbClr val="000000"/>
              </a:solidFill>
              <a:latin typeface="Calibri"/>
              <a:ea typeface="Calibri"/>
              <a:cs typeface="Calibri"/>
              <a:sym typeface="Calibri"/>
            </a:endParaRPr>
          </a:p>
          <a:p>
            <a:pPr indent="0" lvl="0" marL="12700" marR="5080" rtl="0" algn="ctr">
              <a:lnSpc>
                <a:spcPct val="180000"/>
              </a:lnSpc>
              <a:spcBef>
                <a:spcPts val="0"/>
              </a:spcBef>
              <a:spcAft>
                <a:spcPts val="0"/>
              </a:spcAft>
              <a:buClr>
                <a:srgbClr val="000000"/>
              </a:buClr>
              <a:buFont typeface="Arial"/>
              <a:buNone/>
            </a:pPr>
            <a:r>
              <a:rPr b="0" lang="en-US">
                <a:solidFill>
                  <a:srgbClr val="000000"/>
                </a:solidFill>
                <a:latin typeface="Calibri"/>
                <a:ea typeface="Calibri"/>
                <a:cs typeface="Calibri"/>
                <a:sym typeface="Calibri"/>
              </a:rPr>
              <a:t>Improving Financial Security for People with Disabilities through ABLE Accounts </a:t>
            </a:r>
            <a:endParaRPr b="0">
              <a:solidFill>
                <a:srgbClr val="000000"/>
              </a:solidFill>
              <a:latin typeface="Calibri"/>
              <a:ea typeface="Calibri"/>
              <a:cs typeface="Calibri"/>
              <a:sym typeface="Calibri"/>
            </a:endParaRPr>
          </a:p>
          <a:p>
            <a:pPr indent="0" lvl="0" marL="12700" marR="5080" rtl="0" algn="ctr">
              <a:lnSpc>
                <a:spcPct val="180000"/>
              </a:lnSpc>
              <a:spcBef>
                <a:spcPts val="0"/>
              </a:spcBef>
              <a:spcAft>
                <a:spcPts val="0"/>
              </a:spcAft>
              <a:buClr>
                <a:srgbClr val="000000"/>
              </a:buClr>
              <a:buFont typeface="Arial"/>
              <a:buNone/>
            </a:pPr>
            <a:r>
              <a:rPr b="0" lang="en-US">
                <a:solidFill>
                  <a:srgbClr val="000000"/>
                </a:solidFill>
                <a:latin typeface="Calibri"/>
                <a:ea typeface="Calibri"/>
                <a:cs typeface="Calibri"/>
                <a:sym typeface="Calibri"/>
              </a:rPr>
              <a:t>The webinar will begin promptly at Noon CT</a:t>
            </a:r>
            <a:endParaRPr b="0">
              <a:solidFill>
                <a:srgbClr val="000000"/>
              </a:solidFill>
              <a:latin typeface="Calibri"/>
              <a:ea typeface="Calibri"/>
              <a:cs typeface="Calibri"/>
              <a:sym typeface="Calibri"/>
            </a:endParaRPr>
          </a:p>
          <a:p>
            <a:pPr indent="0" lvl="0" marL="0" rtl="0" algn="l">
              <a:lnSpc>
                <a:spcPct val="90000"/>
              </a:lnSpc>
              <a:spcBef>
                <a:spcPts val="0"/>
              </a:spcBef>
              <a:spcAft>
                <a:spcPts val="0"/>
              </a:spcAft>
              <a:buSzPct val="90000"/>
              <a:buNone/>
            </a:pPr>
            <a:r>
              <a:t/>
            </a:r>
            <a:endParaRPr/>
          </a:p>
        </p:txBody>
      </p:sp>
      <p:pic>
        <p:nvPicPr>
          <p:cNvPr id="78" name="Google Shape;78;p12"/>
          <p:cNvPicPr preferRelativeResize="0"/>
          <p:nvPr/>
        </p:nvPicPr>
        <p:blipFill rotWithShape="1">
          <a:blip r:embed="rId3">
            <a:alphaModFix/>
          </a:blip>
          <a:srcRect b="0" l="0" r="0" t="0"/>
          <a:stretch/>
        </p:blipFill>
        <p:spPr>
          <a:xfrm>
            <a:off x="3635125" y="3228375"/>
            <a:ext cx="1981199" cy="2004059"/>
          </a:xfrm>
          <a:prstGeom prst="rect">
            <a:avLst/>
          </a:prstGeom>
          <a:noFill/>
          <a:ln>
            <a:noFill/>
          </a:ln>
        </p:spPr>
      </p:pic>
      <p:pic>
        <p:nvPicPr>
          <p:cNvPr id="79" name="Google Shape;79;p12"/>
          <p:cNvPicPr preferRelativeResize="0"/>
          <p:nvPr/>
        </p:nvPicPr>
        <p:blipFill>
          <a:blip r:embed="rId4">
            <a:alphaModFix/>
          </a:blip>
          <a:stretch>
            <a:fillRect/>
          </a:stretch>
        </p:blipFill>
        <p:spPr>
          <a:xfrm>
            <a:off x="183075" y="5808550"/>
            <a:ext cx="7219000" cy="1029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Overview of approach</a:t>
            </a:r>
            <a:endParaRPr/>
          </a:p>
        </p:txBody>
      </p:sp>
      <p:sp>
        <p:nvSpPr>
          <p:cNvPr id="161" name="Google Shape;161;p21"/>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Analyze ABLE administrative data: 6,864 accounts opened through end of February </a:t>
            </a:r>
            <a:r>
              <a:rPr lang="en-US"/>
              <a:t>2024</a:t>
            </a:r>
            <a:endParaRPr/>
          </a:p>
          <a:p>
            <a:pPr indent="-354330" lvl="0" marL="457200" rtl="0" algn="l">
              <a:spcBef>
                <a:spcPts val="0"/>
              </a:spcBef>
              <a:spcAft>
                <a:spcPts val="0"/>
              </a:spcAft>
              <a:buSzPts val="1980"/>
              <a:buChar char="•"/>
            </a:pPr>
            <a:r>
              <a:rPr lang="en-US"/>
              <a:t>Analyze ILSTO 2022 survey: 2,515 responded about their awareness, interest, and participation in the program</a:t>
            </a:r>
            <a:endParaRPr/>
          </a:p>
          <a:p>
            <a:pPr indent="-354330" lvl="0" marL="457200" rtl="0" algn="l">
              <a:spcBef>
                <a:spcPts val="0"/>
              </a:spcBef>
              <a:spcAft>
                <a:spcPts val="0"/>
              </a:spcAft>
              <a:buSzPts val="1980"/>
              <a:buChar char="•"/>
            </a:pPr>
            <a:r>
              <a:rPr lang="en-US"/>
              <a:t>Seeding initiative: offer $100 account seeding to people who completed a brief survey and opened an IL ABLE account</a:t>
            </a:r>
            <a:endParaRPr/>
          </a:p>
          <a:p>
            <a:pPr indent="-328612" lvl="1" marL="914400" rtl="0" algn="l">
              <a:spcBef>
                <a:spcPts val="0"/>
              </a:spcBef>
              <a:spcAft>
                <a:spcPts val="0"/>
              </a:spcAft>
              <a:buSzPts val="1575"/>
              <a:buChar char="•"/>
            </a:pPr>
            <a:r>
              <a:rPr lang="en-US"/>
              <a:t>Monitored account usage over a period of five months</a:t>
            </a:r>
            <a:endParaRPr/>
          </a:p>
          <a:p>
            <a:pPr indent="-328612" lvl="1" marL="914400" rtl="0" algn="l">
              <a:spcBef>
                <a:spcPts val="0"/>
              </a:spcBef>
              <a:spcAft>
                <a:spcPts val="0"/>
              </a:spcAft>
              <a:buSzPts val="1575"/>
              <a:buChar char="•"/>
            </a:pPr>
            <a:r>
              <a:rPr lang="en-US"/>
              <a:t>Conducted follow-up survey five-months after accounts opened</a:t>
            </a:r>
            <a:endParaRPr/>
          </a:p>
          <a:p>
            <a:pPr indent="-328612" lvl="1" marL="914400" rtl="0" algn="l">
              <a:spcBef>
                <a:spcPts val="0"/>
              </a:spcBef>
              <a:spcAft>
                <a:spcPts val="0"/>
              </a:spcAft>
              <a:buSzPts val="1575"/>
              <a:buChar char="•"/>
            </a:pPr>
            <a:r>
              <a:rPr lang="en-US"/>
              <a:t>Conducted qualitative interviews</a:t>
            </a:r>
            <a:endParaRPr/>
          </a:p>
          <a:p>
            <a:pPr indent="0" lvl="0" marL="0" rtl="0" algn="l">
              <a:spcBef>
                <a:spcPts val="750"/>
              </a:spcBef>
              <a:spcAft>
                <a:spcPts val="0"/>
              </a:spcAft>
              <a:buNone/>
            </a:pPr>
            <a:r>
              <a:t/>
            </a:r>
            <a:endParaRPr/>
          </a:p>
        </p:txBody>
      </p:sp>
      <p:sp>
        <p:nvSpPr>
          <p:cNvPr id="162" name="Google Shape;162;p21"/>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Overview of findings</a:t>
            </a:r>
            <a:endParaRPr/>
          </a:p>
        </p:txBody>
      </p:sp>
      <p:sp>
        <p:nvSpPr>
          <p:cNvPr id="169" name="Google Shape;169;p22"/>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Financial constraints, learning costs, and </a:t>
            </a:r>
            <a:r>
              <a:rPr lang="en-US"/>
              <a:t>compliance </a:t>
            </a:r>
            <a:r>
              <a:rPr lang="en-US"/>
              <a:t>costs all contributed to limited ABLE take-up</a:t>
            </a:r>
            <a:endParaRPr/>
          </a:p>
          <a:p>
            <a:pPr indent="-354330" lvl="0" marL="457200" rtl="0" algn="l">
              <a:spcBef>
                <a:spcPts val="0"/>
              </a:spcBef>
              <a:spcAft>
                <a:spcPts val="0"/>
              </a:spcAft>
              <a:buSzPts val="1980"/>
              <a:buChar char="•"/>
            </a:pPr>
            <a:r>
              <a:rPr lang="en-US"/>
              <a:t>Challenges in getting people to sign up even with seeding opportunity: only 40 accounts seeded (intended to seed 400 accounts)</a:t>
            </a:r>
            <a:endParaRPr/>
          </a:p>
          <a:p>
            <a:pPr indent="-354330" lvl="0" marL="457200" rtl="0" algn="l">
              <a:spcBef>
                <a:spcPts val="0"/>
              </a:spcBef>
              <a:spcAft>
                <a:spcPts val="0"/>
              </a:spcAft>
              <a:buSzPts val="1980"/>
              <a:buChar char="•"/>
            </a:pPr>
            <a:r>
              <a:rPr lang="en-US"/>
              <a:t>New account owners contributed to their accounts: average = $1,236 / median = $150</a:t>
            </a:r>
            <a:endParaRPr/>
          </a:p>
          <a:p>
            <a:pPr indent="-328612" lvl="1" marL="914400" rtl="0" algn="l">
              <a:spcBef>
                <a:spcPts val="0"/>
              </a:spcBef>
              <a:spcAft>
                <a:spcPts val="0"/>
              </a:spcAft>
              <a:buSzPts val="1575"/>
              <a:buChar char="•"/>
            </a:pPr>
            <a:r>
              <a:rPr lang="en-US"/>
              <a:t>30 percent withdrew money</a:t>
            </a:r>
            <a:endParaRPr/>
          </a:p>
          <a:p>
            <a:pPr indent="-328612" lvl="1" marL="914400" rtl="0" algn="l">
              <a:spcBef>
                <a:spcPts val="0"/>
              </a:spcBef>
              <a:spcAft>
                <a:spcPts val="0"/>
              </a:spcAft>
              <a:buSzPts val="1575"/>
              <a:buChar char="•"/>
            </a:pPr>
            <a:r>
              <a:rPr lang="en-US"/>
              <a:t>Among those who withdrew, average = $480 / median = $184</a:t>
            </a:r>
            <a:endParaRPr/>
          </a:p>
        </p:txBody>
      </p:sp>
      <p:sp>
        <p:nvSpPr>
          <p:cNvPr id="170" name="Google Shape;170;p22"/>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Large socioeconomic gradient in take-up of ABLE accounts</a:t>
            </a:r>
            <a:endParaRPr/>
          </a:p>
        </p:txBody>
      </p:sp>
      <p:sp>
        <p:nvSpPr>
          <p:cNvPr id="177" name="Google Shape;177;p23"/>
          <p:cNvSpPr txBox="1"/>
          <p:nvPr>
            <p:ph idx="3" type="body"/>
          </p:nvPr>
        </p:nvSpPr>
        <p:spPr>
          <a:xfrm>
            <a:off x="0" y="6084640"/>
            <a:ext cx="6395100" cy="7389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rPr lang="en-US"/>
              <a:t>The graph shows the average marginal effects of a logistic regression where the outcome variable is an indicator for if the ILSTO 2022 survey respondent reported owning an ABLE account.</a:t>
            </a:r>
            <a:endParaRPr/>
          </a:p>
        </p:txBody>
      </p:sp>
      <p:pic>
        <p:nvPicPr>
          <p:cNvPr id="178" name="Google Shape;178;p23"/>
          <p:cNvPicPr preferRelativeResize="0"/>
          <p:nvPr/>
        </p:nvPicPr>
        <p:blipFill>
          <a:blip r:embed="rId3">
            <a:alphaModFix/>
          </a:blip>
          <a:stretch>
            <a:fillRect/>
          </a:stretch>
        </p:blipFill>
        <p:spPr>
          <a:xfrm>
            <a:off x="0" y="1840461"/>
            <a:ext cx="9144001" cy="39277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Financial constraints likely limit program participation</a:t>
            </a:r>
            <a:endParaRPr/>
          </a:p>
        </p:txBody>
      </p:sp>
      <p:sp>
        <p:nvSpPr>
          <p:cNvPr id="185" name="Google Shape;185;p24"/>
          <p:cNvSpPr txBox="1"/>
          <p:nvPr>
            <p:ph idx="3" type="body"/>
          </p:nvPr>
        </p:nvSpPr>
        <p:spPr>
          <a:xfrm>
            <a:off x="0" y="6119090"/>
            <a:ext cx="6395100" cy="7389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rPr lang="en-US"/>
              <a:t>The graph shows the percentage of ILSTO 2022 survey respondents, n=1,776 respondents, who did not already own an ABLE account, of whom 1,419 said ABLE would be useful and 357 said that ABLE would not be useful. </a:t>
            </a:r>
            <a:endParaRPr/>
          </a:p>
        </p:txBody>
      </p:sp>
      <p:pic>
        <p:nvPicPr>
          <p:cNvPr id="186" name="Google Shape;186;p24"/>
          <p:cNvPicPr preferRelativeResize="0"/>
          <p:nvPr/>
        </p:nvPicPr>
        <p:blipFill>
          <a:blip r:embed="rId3">
            <a:alphaModFix/>
          </a:blip>
          <a:stretch>
            <a:fillRect/>
          </a:stretch>
        </p:blipFill>
        <p:spPr>
          <a:xfrm>
            <a:off x="1277500" y="1828800"/>
            <a:ext cx="6588993" cy="41940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idx="1" type="body"/>
          </p:nvPr>
        </p:nvSpPr>
        <p:spPr>
          <a:xfrm>
            <a:off x="371475" y="457200"/>
            <a:ext cx="8001000" cy="1066800"/>
          </a:xfrm>
          <a:prstGeom prst="rect">
            <a:avLst/>
          </a:prstGeom>
        </p:spPr>
        <p:txBody>
          <a:bodyPr anchorCtr="0" anchor="b" bIns="0" lIns="0" spcFirstLastPara="1" rIns="91425" wrap="square" tIns="45700">
            <a:normAutofit lnSpcReduction="20000"/>
          </a:bodyPr>
          <a:lstStyle/>
          <a:p>
            <a:pPr indent="0" lvl="0" marL="0" rtl="0" algn="l">
              <a:spcBef>
                <a:spcPts val="750"/>
              </a:spcBef>
              <a:spcAft>
                <a:spcPts val="0"/>
              </a:spcAft>
              <a:buNone/>
            </a:pPr>
            <a:r>
              <a:rPr lang="en-US"/>
              <a:t>Knowledge of ABLE accounts is low and understanding of program requirements is limited</a:t>
            </a:r>
            <a:endParaRPr/>
          </a:p>
        </p:txBody>
      </p:sp>
      <p:sp>
        <p:nvSpPr>
          <p:cNvPr id="193" name="Google Shape;193;p25"/>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Fewer than half of ILSTO survey </a:t>
            </a:r>
            <a:r>
              <a:rPr lang="en-US"/>
              <a:t>respondents</a:t>
            </a:r>
            <a:r>
              <a:rPr lang="en-US"/>
              <a:t> had heard of ABLE</a:t>
            </a:r>
            <a:endParaRPr/>
          </a:p>
          <a:p>
            <a:pPr indent="-328612" lvl="1" marL="914400" rtl="0" algn="l">
              <a:spcBef>
                <a:spcPts val="0"/>
              </a:spcBef>
              <a:spcAft>
                <a:spcPts val="0"/>
              </a:spcAft>
              <a:buSzPts val="1575"/>
              <a:buChar char="•"/>
            </a:pPr>
            <a:r>
              <a:rPr lang="en-US"/>
              <a:t>Survey likely included many with disabilities who were not eligible for ABLE.</a:t>
            </a:r>
            <a:endParaRPr/>
          </a:p>
          <a:p>
            <a:pPr indent="-354330" lvl="0" marL="457200" rtl="0" algn="l">
              <a:spcBef>
                <a:spcPts val="0"/>
              </a:spcBef>
              <a:spcAft>
                <a:spcPts val="0"/>
              </a:spcAft>
              <a:buSzPts val="1980"/>
              <a:buChar char="•"/>
            </a:pPr>
            <a:r>
              <a:rPr lang="en-US"/>
              <a:t>9 of 40 new account owners first heard of ABLE through study recruitment</a:t>
            </a:r>
            <a:endParaRPr/>
          </a:p>
        </p:txBody>
      </p:sp>
      <p:sp>
        <p:nvSpPr>
          <p:cNvPr id="194" name="Google Shape;194;p25"/>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pic>
        <p:nvPicPr>
          <p:cNvPr id="195" name="Google Shape;195;p25"/>
          <p:cNvPicPr preferRelativeResize="0"/>
          <p:nvPr/>
        </p:nvPicPr>
        <p:blipFill>
          <a:blip r:embed="rId3">
            <a:alphaModFix/>
          </a:blip>
          <a:stretch>
            <a:fillRect/>
          </a:stretch>
        </p:blipFill>
        <p:spPr>
          <a:xfrm>
            <a:off x="2218625" y="3523975"/>
            <a:ext cx="4602374" cy="3018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Perceived program complexities and concerns it may affect other benefits</a:t>
            </a:r>
            <a:endParaRPr/>
          </a:p>
        </p:txBody>
      </p:sp>
      <p:sp>
        <p:nvSpPr>
          <p:cNvPr id="202" name="Google Shape;202;p26"/>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Heard through surveys and qualitative interviews that a top concern was an ABLE account might affect other benefits</a:t>
            </a:r>
            <a:endParaRPr/>
          </a:p>
          <a:p>
            <a:pPr indent="-328612" lvl="1" marL="914400" rtl="0" algn="l">
              <a:spcBef>
                <a:spcPts val="0"/>
              </a:spcBef>
              <a:spcAft>
                <a:spcPts val="0"/>
              </a:spcAft>
              <a:buSzPts val="1575"/>
              <a:buChar char="•"/>
            </a:pPr>
            <a:r>
              <a:rPr lang="en-US"/>
              <a:t>Likely misplaced given rules exempting money in ABLE from SSI and Medicaid resource limits</a:t>
            </a:r>
            <a:endParaRPr/>
          </a:p>
          <a:p>
            <a:pPr indent="-328612" lvl="1" marL="914400" rtl="0" algn="l">
              <a:spcBef>
                <a:spcPts val="0"/>
              </a:spcBef>
              <a:spcAft>
                <a:spcPts val="0"/>
              </a:spcAft>
              <a:buSzPts val="1575"/>
              <a:buChar char="•"/>
            </a:pPr>
            <a:r>
              <a:rPr lang="en-US"/>
              <a:t>Consistent with rule misunderstanding</a:t>
            </a:r>
            <a:endParaRPr/>
          </a:p>
          <a:p>
            <a:pPr indent="-354330" lvl="0" marL="457200" rtl="0" algn="l">
              <a:spcBef>
                <a:spcPts val="0"/>
              </a:spcBef>
              <a:spcAft>
                <a:spcPts val="0"/>
              </a:spcAft>
              <a:buSzPts val="1980"/>
              <a:buChar char="•"/>
            </a:pPr>
            <a:r>
              <a:rPr lang="en-US"/>
              <a:t>Some also cite perceived complexities</a:t>
            </a:r>
            <a:endParaRPr/>
          </a:p>
          <a:p>
            <a:pPr indent="-328612" lvl="1" marL="914400" rtl="0" algn="l">
              <a:spcBef>
                <a:spcPts val="0"/>
              </a:spcBef>
              <a:spcAft>
                <a:spcPts val="0"/>
              </a:spcAft>
              <a:buSzPts val="1575"/>
              <a:buChar char="•"/>
            </a:pPr>
            <a:r>
              <a:rPr lang="en-US"/>
              <a:t>Enrollment process</a:t>
            </a:r>
            <a:endParaRPr/>
          </a:p>
          <a:p>
            <a:pPr indent="-328612" lvl="1" marL="914400" rtl="0" algn="l">
              <a:spcBef>
                <a:spcPts val="0"/>
              </a:spcBef>
              <a:spcAft>
                <a:spcPts val="0"/>
              </a:spcAft>
              <a:buSzPts val="1575"/>
              <a:buChar char="•"/>
            </a:pPr>
            <a:r>
              <a:rPr lang="en-US"/>
              <a:t>Difficulty selecting an investment plan</a:t>
            </a:r>
            <a:endParaRPr/>
          </a:p>
          <a:p>
            <a:pPr indent="0" lvl="0" marL="0" rtl="0" algn="l">
              <a:spcBef>
                <a:spcPts val="750"/>
              </a:spcBef>
              <a:spcAft>
                <a:spcPts val="0"/>
              </a:spcAft>
              <a:buNone/>
            </a:pPr>
            <a:r>
              <a:t/>
            </a:r>
            <a:endParaRPr/>
          </a:p>
        </p:txBody>
      </p:sp>
      <p:sp>
        <p:nvSpPr>
          <p:cNvPr id="203" name="Google Shape;203;p26"/>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Seeding pilot</a:t>
            </a:r>
            <a:endParaRPr/>
          </a:p>
        </p:txBody>
      </p:sp>
      <p:sp>
        <p:nvSpPr>
          <p:cNvPr id="210" name="Google Shape;210;p27"/>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Extensive outreach efforts, but substantial challenges in getting enrollment (only 40 new accounts)</a:t>
            </a:r>
            <a:endParaRPr/>
          </a:p>
          <a:p>
            <a:pPr indent="-354330" lvl="0" marL="457200" rtl="0" algn="l">
              <a:spcBef>
                <a:spcPts val="0"/>
              </a:spcBef>
              <a:spcAft>
                <a:spcPts val="0"/>
              </a:spcAft>
              <a:buSzPts val="1980"/>
              <a:buChar char="•"/>
            </a:pPr>
            <a:r>
              <a:rPr lang="en-US"/>
              <a:t>Survey responses consistent with role of financial constraints, learning costs, and compliance costs in preventing account opening</a:t>
            </a:r>
            <a:endParaRPr/>
          </a:p>
        </p:txBody>
      </p:sp>
      <p:sp>
        <p:nvSpPr>
          <p:cNvPr id="211" name="Google Shape;211;p27"/>
          <p:cNvSpPr txBox="1"/>
          <p:nvPr>
            <p:ph idx="3" type="body"/>
          </p:nvPr>
        </p:nvSpPr>
        <p:spPr>
          <a:xfrm>
            <a:off x="0" y="6542915"/>
            <a:ext cx="6395100" cy="5448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rPr lang="en-US"/>
              <a:t>Figure shows percent of new account owners rating each item 7 or higher (out of 10 point scale) </a:t>
            </a:r>
            <a:endParaRPr/>
          </a:p>
        </p:txBody>
      </p:sp>
      <p:pic>
        <p:nvPicPr>
          <p:cNvPr id="212" name="Google Shape;212;p27"/>
          <p:cNvPicPr preferRelativeResize="0"/>
          <p:nvPr/>
        </p:nvPicPr>
        <p:blipFill rotWithShape="1">
          <a:blip r:embed="rId3">
            <a:alphaModFix/>
          </a:blip>
          <a:srcRect b="6068" l="0" r="0" t="0"/>
          <a:stretch/>
        </p:blipFill>
        <p:spPr>
          <a:xfrm>
            <a:off x="2232100" y="3364600"/>
            <a:ext cx="5022849" cy="3075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New account owners younger, from wealthier areas than existing owners </a:t>
            </a:r>
            <a:endParaRPr/>
          </a:p>
        </p:txBody>
      </p:sp>
      <p:sp>
        <p:nvSpPr>
          <p:cNvPr id="219" name="Google Shape;219;p28"/>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0" lvl="0" marL="0" rtl="0" algn="l">
              <a:spcBef>
                <a:spcPts val="750"/>
              </a:spcBef>
              <a:spcAft>
                <a:spcPts val="0"/>
              </a:spcAft>
              <a:buNone/>
            </a:pPr>
            <a:r>
              <a:t/>
            </a:r>
            <a:endParaRPr/>
          </a:p>
        </p:txBody>
      </p:sp>
      <p:sp>
        <p:nvSpPr>
          <p:cNvPr id="220" name="Google Shape;220;p28"/>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rPr lang="en-US"/>
              <a:t>Summary statistics use ILSTO administrative data.</a:t>
            </a:r>
            <a:endParaRPr/>
          </a:p>
        </p:txBody>
      </p:sp>
      <p:pic>
        <p:nvPicPr>
          <p:cNvPr id="221" name="Google Shape;221;p28"/>
          <p:cNvPicPr preferRelativeResize="0"/>
          <p:nvPr/>
        </p:nvPicPr>
        <p:blipFill>
          <a:blip r:embed="rId3">
            <a:alphaModFix/>
          </a:blip>
          <a:stretch>
            <a:fillRect/>
          </a:stretch>
        </p:blipFill>
        <p:spPr>
          <a:xfrm>
            <a:off x="942900" y="1769803"/>
            <a:ext cx="7258199" cy="47120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Newly seeded account owners contribute and use account less than existing owners</a:t>
            </a:r>
            <a:endParaRPr/>
          </a:p>
        </p:txBody>
      </p:sp>
      <p:sp>
        <p:nvSpPr>
          <p:cNvPr id="228" name="Google Shape;228;p29"/>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rPr lang="en-US"/>
              <a:t>Shows contributions and withdrawals over 5 months after account opening</a:t>
            </a:r>
            <a:endParaRPr/>
          </a:p>
        </p:txBody>
      </p:sp>
      <p:pic>
        <p:nvPicPr>
          <p:cNvPr id="229" name="Google Shape;229;p29"/>
          <p:cNvPicPr preferRelativeResize="0"/>
          <p:nvPr/>
        </p:nvPicPr>
        <p:blipFill>
          <a:blip r:embed="rId3">
            <a:alphaModFix/>
          </a:blip>
          <a:stretch>
            <a:fillRect/>
          </a:stretch>
        </p:blipFill>
        <p:spPr>
          <a:xfrm>
            <a:off x="2523689" y="1652325"/>
            <a:ext cx="4399410" cy="4763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Upcoming RCT will generate more rigorous evidence on barriers</a:t>
            </a:r>
            <a:endParaRPr/>
          </a:p>
        </p:txBody>
      </p:sp>
      <p:sp>
        <p:nvSpPr>
          <p:cNvPr id="236" name="Google Shape;236;p30"/>
          <p:cNvSpPr txBox="1"/>
          <p:nvPr>
            <p:ph idx="2" type="body"/>
          </p:nvPr>
        </p:nvSpPr>
        <p:spPr>
          <a:xfrm>
            <a:off x="1010575" y="1747350"/>
            <a:ext cx="8047800" cy="53025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Working with SSA to recruit ABLE-eligible SSI recipients in Illinois and Michigan to participate in an ABLE study</a:t>
            </a:r>
            <a:endParaRPr/>
          </a:p>
          <a:p>
            <a:pPr indent="-328612" lvl="1" marL="914400" rtl="0" algn="l">
              <a:spcBef>
                <a:spcPts val="0"/>
              </a:spcBef>
              <a:spcAft>
                <a:spcPts val="0"/>
              </a:spcAft>
              <a:buSzPts val="1575"/>
              <a:buChar char="•"/>
            </a:pPr>
            <a:r>
              <a:rPr lang="en-US"/>
              <a:t>Some excluded: e.g., must be working age, not have organizational rep payee</a:t>
            </a:r>
            <a:endParaRPr/>
          </a:p>
          <a:p>
            <a:pPr indent="-354330" lvl="0" marL="457200" rtl="0" algn="l">
              <a:spcBef>
                <a:spcPts val="0"/>
              </a:spcBef>
              <a:spcAft>
                <a:spcPts val="0"/>
              </a:spcAft>
              <a:buSzPts val="1980"/>
              <a:buChar char="•"/>
            </a:pPr>
            <a:r>
              <a:rPr lang="en-US"/>
              <a:t>Three phased RCT designed to address each barrier:</a:t>
            </a:r>
            <a:endParaRPr/>
          </a:p>
          <a:p>
            <a:pPr indent="-328612" lvl="1" marL="914400" rtl="0" algn="l">
              <a:spcBef>
                <a:spcPts val="0"/>
              </a:spcBef>
              <a:spcAft>
                <a:spcPts val="0"/>
              </a:spcAft>
              <a:buSzPts val="1575"/>
              <a:buChar char="•"/>
            </a:pPr>
            <a:r>
              <a:rPr lang="en-US"/>
              <a:t>Learning costs: treatment is an outreach letter confirming eligible to open an account</a:t>
            </a:r>
            <a:endParaRPr/>
          </a:p>
          <a:p>
            <a:pPr indent="-328612" lvl="1" marL="914400" rtl="0" algn="l">
              <a:spcBef>
                <a:spcPts val="0"/>
              </a:spcBef>
              <a:spcAft>
                <a:spcPts val="0"/>
              </a:spcAft>
              <a:buSzPts val="1575"/>
              <a:buChar char="•"/>
            </a:pPr>
            <a:r>
              <a:rPr lang="en-US"/>
              <a:t>Compliance </a:t>
            </a:r>
            <a:r>
              <a:rPr lang="en-US"/>
              <a:t>costs: treatment is a $250 </a:t>
            </a:r>
            <a:r>
              <a:rPr lang="en-US"/>
              <a:t>account seeding</a:t>
            </a:r>
            <a:endParaRPr/>
          </a:p>
          <a:p>
            <a:pPr indent="-328612" lvl="1" marL="914400" rtl="0" algn="l">
              <a:spcBef>
                <a:spcPts val="0"/>
              </a:spcBef>
              <a:spcAft>
                <a:spcPts val="0"/>
              </a:spcAft>
              <a:buSzPts val="1575"/>
              <a:buChar char="•"/>
            </a:pPr>
            <a:r>
              <a:rPr lang="en-US"/>
              <a:t>Financial constraints: treatment is $1:$1 matching up to $500</a:t>
            </a:r>
            <a:endParaRPr/>
          </a:p>
          <a:p>
            <a:pPr indent="-354330" lvl="0" marL="457200" rtl="0" algn="l">
              <a:spcBef>
                <a:spcPts val="0"/>
              </a:spcBef>
              <a:spcAft>
                <a:spcPts val="0"/>
              </a:spcAft>
              <a:buSzPts val="1980"/>
              <a:buChar char="•"/>
            </a:pPr>
            <a:r>
              <a:rPr lang="en-US"/>
              <a:t>Planned launch: early March 2025</a:t>
            </a:r>
            <a:endParaRPr/>
          </a:p>
          <a:p>
            <a:pPr indent="-354330" lvl="0" marL="457200" rtl="0" algn="l">
              <a:spcBef>
                <a:spcPts val="0"/>
              </a:spcBef>
              <a:spcAft>
                <a:spcPts val="0"/>
              </a:spcAft>
              <a:buSzPts val="1980"/>
              <a:buChar char="•"/>
            </a:pPr>
            <a:r>
              <a:rPr lang="en-US"/>
              <a:t>Analyze impacts in survey and administrative data </a:t>
            </a:r>
            <a:endParaRPr/>
          </a:p>
          <a:p>
            <a:pPr indent="-328612" lvl="1" marL="914400" rtl="0" algn="l">
              <a:spcBef>
                <a:spcPts val="0"/>
              </a:spcBef>
              <a:spcAft>
                <a:spcPts val="0"/>
              </a:spcAft>
              <a:buSzPts val="1575"/>
              <a:buChar char="•"/>
            </a:pPr>
            <a:r>
              <a:rPr lang="en-US"/>
              <a:t>ABLE account opening and usage of accounts (through ABLE data)</a:t>
            </a:r>
            <a:endParaRPr/>
          </a:p>
          <a:p>
            <a:pPr indent="-328612" lvl="1" marL="914400" rtl="0" algn="l">
              <a:spcBef>
                <a:spcPts val="0"/>
              </a:spcBef>
              <a:spcAft>
                <a:spcPts val="0"/>
              </a:spcAft>
              <a:buSzPts val="1575"/>
              <a:buChar char="•"/>
            </a:pPr>
            <a:r>
              <a:rPr lang="en-US"/>
              <a:t>SSI participation (through SSA data)</a:t>
            </a:r>
            <a:endParaRPr/>
          </a:p>
          <a:p>
            <a:pPr indent="-328612" lvl="1" marL="914400" rtl="0" algn="l">
              <a:spcBef>
                <a:spcPts val="0"/>
              </a:spcBef>
              <a:spcAft>
                <a:spcPts val="0"/>
              </a:spcAft>
              <a:buSzPts val="1575"/>
              <a:buChar char="•"/>
            </a:pPr>
            <a:r>
              <a:rPr lang="en-US"/>
              <a:t>Annual earnings (through IRS data)</a:t>
            </a:r>
            <a:endParaRPr/>
          </a:p>
          <a:p>
            <a:pPr indent="-354330" lvl="0" marL="457200" rtl="0" algn="l">
              <a:spcBef>
                <a:spcPts val="0"/>
              </a:spcBef>
              <a:spcAft>
                <a:spcPts val="0"/>
              </a:spcAft>
              <a:buSzPts val="1980"/>
              <a:buChar char="•"/>
            </a:pPr>
            <a:r>
              <a:rPr lang="en-US"/>
              <a:t>Surveys designed to help understand mechanisms for impacts (or lack thereof)</a:t>
            </a:r>
            <a:endParaRPr/>
          </a:p>
          <a:p>
            <a:pPr indent="-354330" lvl="0" marL="457200" rtl="0" algn="l">
              <a:spcBef>
                <a:spcPts val="0"/>
              </a:spcBef>
              <a:spcAft>
                <a:spcPts val="0"/>
              </a:spcAft>
              <a:buSzPts val="1980"/>
              <a:buChar char="•"/>
            </a:pPr>
            <a:r>
              <a:rPr lang="en-US"/>
              <a:t>Potentially important subgroup by age of SSI </a:t>
            </a:r>
            <a:r>
              <a:rPr lang="en-US"/>
              <a:t>receipt</a:t>
            </a:r>
            <a:endParaRPr/>
          </a:p>
        </p:txBody>
      </p:sp>
      <p:sp>
        <p:nvSpPr>
          <p:cNvPr id="237" name="Google Shape;237;p30"/>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 1 column</a:t>
            </a:r>
            <a:endParaRPr/>
          </a:p>
        </p:txBody>
      </p:sp>
      <p:sp>
        <p:nvSpPr>
          <p:cNvPr id="86" name="Google Shape;86;p13"/>
          <p:cNvSpPr txBox="1"/>
          <p:nvPr>
            <p:ph idx="1" type="body"/>
          </p:nvPr>
        </p:nvSpPr>
        <p:spPr>
          <a:xfrm>
            <a:off x="167650" y="114300"/>
            <a:ext cx="8713200" cy="1066800"/>
          </a:xfrm>
          <a:prstGeom prst="rect">
            <a:avLst/>
          </a:prstGeom>
          <a:noFill/>
          <a:ln>
            <a:noFill/>
          </a:ln>
        </p:spPr>
        <p:txBody>
          <a:bodyPr anchorCtr="0" anchor="b" bIns="0" lIns="0" spcFirstLastPara="1" rIns="91425" wrap="square" tIns="45700">
            <a:normAutofit/>
          </a:bodyPr>
          <a:lstStyle/>
          <a:p>
            <a:pPr indent="0" lvl="0" marL="0" rtl="0" algn="l">
              <a:lnSpc>
                <a:spcPct val="100000"/>
              </a:lnSpc>
              <a:spcBef>
                <a:spcPts val="0"/>
              </a:spcBef>
              <a:spcAft>
                <a:spcPts val="0"/>
              </a:spcAft>
              <a:buClr>
                <a:srgbClr val="000000"/>
              </a:buClr>
              <a:buFont typeface="Arial"/>
              <a:buNone/>
            </a:pPr>
            <a:r>
              <a:rPr b="0" lang="en-US" sz="2700">
                <a:solidFill>
                  <a:srgbClr val="424242"/>
                </a:solidFill>
                <a:highlight>
                  <a:schemeClr val="lt1"/>
                </a:highlight>
                <a:latin typeface="Calibri"/>
                <a:ea typeface="Calibri"/>
                <a:cs typeface="Calibri"/>
                <a:sym typeface="Calibri"/>
              </a:rPr>
              <a:t>Improving Financial Security for People with Disabilities through ABLE Accounts</a:t>
            </a:r>
            <a:endParaRPr sz="2500"/>
          </a:p>
        </p:txBody>
      </p:sp>
      <p:sp>
        <p:nvSpPr>
          <p:cNvPr id="87" name="Google Shape;87;p13"/>
          <p:cNvSpPr txBox="1"/>
          <p:nvPr>
            <p:ph idx="2" type="body"/>
          </p:nvPr>
        </p:nvSpPr>
        <p:spPr>
          <a:xfrm>
            <a:off x="2004825" y="2840425"/>
            <a:ext cx="8001000" cy="1715400"/>
          </a:xfrm>
          <a:prstGeom prst="rect">
            <a:avLst/>
          </a:prstGeom>
          <a:noFill/>
          <a:ln>
            <a:noFill/>
          </a:ln>
        </p:spPr>
        <p:txBody>
          <a:bodyPr anchorCtr="0" anchor="t" bIns="45700" lIns="0" spcFirstLastPara="1" rIns="91425" wrap="square" tIns="45700">
            <a:normAutofit/>
          </a:bodyPr>
          <a:lstStyle/>
          <a:p>
            <a:pPr indent="-1905" lvl="0" marL="1097280" marR="1090295" rtl="0" algn="ctr">
              <a:lnSpc>
                <a:spcPct val="92257"/>
              </a:lnSpc>
              <a:spcBef>
                <a:spcPts val="0"/>
              </a:spcBef>
              <a:spcAft>
                <a:spcPts val="0"/>
              </a:spcAft>
              <a:buFont typeface="Arial"/>
              <a:buNone/>
            </a:pPr>
            <a:r>
              <a:rPr lang="en-US" sz="2500">
                <a:solidFill>
                  <a:srgbClr val="000000"/>
                </a:solidFill>
                <a:latin typeface="Calibri"/>
                <a:ea typeface="Calibri"/>
                <a:cs typeface="Calibri"/>
                <a:sym typeface="Calibri"/>
              </a:rPr>
              <a:t>December 3, 2024, Noon – 1 pm CT      Brought to you by:</a:t>
            </a:r>
            <a:endParaRPr sz="2500">
              <a:solidFill>
                <a:srgbClr val="000000"/>
              </a:solidFill>
              <a:latin typeface="Calibri"/>
              <a:ea typeface="Calibri"/>
              <a:cs typeface="Calibri"/>
              <a:sym typeface="Calibri"/>
            </a:endParaRPr>
          </a:p>
          <a:p>
            <a:pPr indent="0" lvl="0" marL="0" rtl="0" algn="ctr">
              <a:lnSpc>
                <a:spcPct val="86857"/>
              </a:lnSpc>
              <a:spcBef>
                <a:spcPts val="0"/>
              </a:spcBef>
              <a:spcAft>
                <a:spcPts val="0"/>
              </a:spcAft>
              <a:buFont typeface="Arial"/>
              <a:buNone/>
            </a:pPr>
            <a:r>
              <a:rPr lang="en-US" sz="2500">
                <a:solidFill>
                  <a:srgbClr val="000000"/>
                </a:solidFill>
                <a:latin typeface="Calibri"/>
                <a:ea typeface="Calibri"/>
                <a:cs typeface="Calibri"/>
                <a:sym typeface="Calibri"/>
              </a:rPr>
              <a:t>Retirement and Disability Research Center at the</a:t>
            </a:r>
            <a:endParaRPr sz="2500">
              <a:solidFill>
                <a:srgbClr val="000000"/>
              </a:solidFill>
              <a:latin typeface="Calibri"/>
              <a:ea typeface="Calibri"/>
              <a:cs typeface="Calibri"/>
              <a:sym typeface="Calibri"/>
            </a:endParaRPr>
          </a:p>
          <a:p>
            <a:pPr indent="0" lvl="0" marL="12700" marR="5080" rtl="0" algn="ctr">
              <a:lnSpc>
                <a:spcPct val="50000"/>
              </a:lnSpc>
              <a:spcBef>
                <a:spcPts val="1125"/>
              </a:spcBef>
              <a:spcAft>
                <a:spcPts val="0"/>
              </a:spcAft>
              <a:buClr>
                <a:srgbClr val="000000"/>
              </a:buClr>
              <a:buFont typeface="Arial"/>
              <a:buNone/>
            </a:pPr>
            <a:r>
              <a:rPr lang="en-US" sz="2500">
                <a:solidFill>
                  <a:srgbClr val="000000"/>
                </a:solidFill>
                <a:latin typeface="Calibri"/>
                <a:ea typeface="Calibri"/>
                <a:cs typeface="Calibri"/>
                <a:sym typeface="Calibri"/>
              </a:rPr>
              <a:t>University of Wisconsin - Madison</a:t>
            </a:r>
            <a:endParaRPr sz="2500">
              <a:solidFill>
                <a:srgbClr val="000000"/>
              </a:solidFill>
              <a:latin typeface="Calibri"/>
              <a:ea typeface="Calibri"/>
              <a:cs typeface="Calibri"/>
              <a:sym typeface="Calibri"/>
            </a:endParaRPr>
          </a:p>
        </p:txBody>
      </p:sp>
      <p:pic>
        <p:nvPicPr>
          <p:cNvPr id="88" name="Google Shape;88;p13"/>
          <p:cNvPicPr preferRelativeResize="0"/>
          <p:nvPr/>
        </p:nvPicPr>
        <p:blipFill rotWithShape="1">
          <a:blip r:embed="rId3">
            <a:alphaModFix/>
          </a:blip>
          <a:srcRect b="0" l="0" r="0" t="0"/>
          <a:stretch/>
        </p:blipFill>
        <p:spPr>
          <a:xfrm>
            <a:off x="134650" y="2667875"/>
            <a:ext cx="2171699" cy="1981199"/>
          </a:xfrm>
          <a:prstGeom prst="rect">
            <a:avLst/>
          </a:prstGeom>
          <a:noFill/>
          <a:ln>
            <a:noFill/>
          </a:ln>
        </p:spPr>
      </p:pic>
      <p:pic>
        <p:nvPicPr>
          <p:cNvPr id="89" name="Google Shape;89;p13"/>
          <p:cNvPicPr preferRelativeResize="0"/>
          <p:nvPr/>
        </p:nvPicPr>
        <p:blipFill>
          <a:blip r:embed="rId4">
            <a:alphaModFix/>
          </a:blip>
          <a:stretch>
            <a:fillRect/>
          </a:stretch>
        </p:blipFill>
        <p:spPr>
          <a:xfrm>
            <a:off x="38450" y="5678768"/>
            <a:ext cx="8000998" cy="11407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a:t>
            </a:r>
            <a:endParaRPr/>
          </a:p>
        </p:txBody>
      </p:sp>
      <p:sp>
        <p:nvSpPr>
          <p:cNvPr id="244" name="Google Shape;244;p31"/>
          <p:cNvSpPr txBox="1"/>
          <p:nvPr>
            <p:ph idx="1" type="body"/>
          </p:nvPr>
        </p:nvSpPr>
        <p:spPr>
          <a:xfrm>
            <a:off x="410950" y="171050"/>
            <a:ext cx="8001000" cy="1066800"/>
          </a:xfrm>
          <a:prstGeom prst="rect">
            <a:avLst/>
          </a:prstGeom>
          <a:noFill/>
          <a:ln>
            <a:noFill/>
          </a:ln>
        </p:spPr>
        <p:txBody>
          <a:bodyPr anchorCtr="0" anchor="b" bIns="0" lIns="0" spcFirstLastPara="1" rIns="91425" wrap="square" tIns="45700">
            <a:normAutofit fontScale="85000" lnSpcReduction="20000"/>
          </a:bodyPr>
          <a:lstStyle/>
          <a:p>
            <a:pPr indent="0" lvl="0" marL="12700" rtl="0" algn="l">
              <a:lnSpc>
                <a:spcPct val="100000"/>
              </a:lnSpc>
              <a:spcBef>
                <a:spcPts val="0"/>
              </a:spcBef>
              <a:spcAft>
                <a:spcPts val="0"/>
              </a:spcAft>
              <a:buNone/>
            </a:pPr>
            <a:r>
              <a:rPr b="0" lang="en-US" sz="3200">
                <a:solidFill>
                  <a:srgbClr val="000000"/>
                </a:solidFill>
                <a:latin typeface="Calibri"/>
                <a:ea typeface="Calibri"/>
                <a:cs typeface="Calibri"/>
                <a:sym typeface="Calibri"/>
              </a:rPr>
              <a:t>Policy &amp; Practice:</a:t>
            </a:r>
            <a:endParaRPr b="0" sz="3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0" lang="en-US" sz="3150">
                <a:solidFill>
                  <a:srgbClr val="424242"/>
                </a:solidFill>
                <a:highlight>
                  <a:schemeClr val="lt1"/>
                </a:highlight>
                <a:latin typeface="Calibri"/>
                <a:ea typeface="Calibri"/>
                <a:cs typeface="Calibri"/>
                <a:sym typeface="Calibri"/>
              </a:rPr>
              <a:t>Improving Financial Security for People with Disabilities through ABLE Accounts</a:t>
            </a:r>
            <a:endParaRPr b="0" sz="3150">
              <a:solidFill>
                <a:srgbClr val="000000"/>
              </a:solidFill>
              <a:latin typeface="Calibri"/>
              <a:ea typeface="Calibri"/>
              <a:cs typeface="Calibri"/>
              <a:sym typeface="Calibri"/>
            </a:endParaRPr>
          </a:p>
        </p:txBody>
      </p:sp>
      <p:sp>
        <p:nvSpPr>
          <p:cNvPr id="245" name="Google Shape;245;p31"/>
          <p:cNvSpPr txBox="1"/>
          <p:nvPr>
            <p:ph idx="2" type="body"/>
          </p:nvPr>
        </p:nvSpPr>
        <p:spPr>
          <a:xfrm>
            <a:off x="200400" y="1828800"/>
            <a:ext cx="8943600" cy="3852000"/>
          </a:xfrm>
          <a:prstGeom prst="rect">
            <a:avLst/>
          </a:prstGeom>
          <a:noFill/>
          <a:ln>
            <a:noFill/>
          </a:ln>
        </p:spPr>
        <p:txBody>
          <a:bodyPr anchorCtr="0" anchor="t" bIns="45700" lIns="0" spcFirstLastPara="1" rIns="91425" wrap="square" tIns="45700">
            <a:normAutofit fontScale="62500" lnSpcReduction="20000"/>
          </a:bodyPr>
          <a:lstStyle/>
          <a:p>
            <a:pPr indent="0" lvl="0" marL="0" rtl="0" algn="l">
              <a:lnSpc>
                <a:spcPct val="115000"/>
              </a:lnSpc>
              <a:spcBef>
                <a:spcPts val="1200"/>
              </a:spcBef>
              <a:spcAft>
                <a:spcPts val="0"/>
              </a:spcAft>
              <a:buNone/>
            </a:pPr>
            <a:r>
              <a:rPr b="1" lang="en-US" sz="3500">
                <a:solidFill>
                  <a:srgbClr val="000000"/>
                </a:solidFill>
                <a:latin typeface="Arial"/>
                <a:ea typeface="Arial"/>
                <a:cs typeface="Arial"/>
                <a:sym typeface="Arial"/>
              </a:rPr>
              <a:t>ABLE Plan Highlights</a:t>
            </a:r>
            <a:endParaRPr sz="3500">
              <a:solidFill>
                <a:srgbClr val="000000"/>
              </a:solidFill>
              <a:latin typeface="Arial"/>
              <a:ea typeface="Arial"/>
              <a:cs typeface="Arial"/>
              <a:sym typeface="Arial"/>
            </a:endParaRPr>
          </a:p>
          <a:p>
            <a:pPr indent="-347662" lvl="0" marL="457200" rtl="0" algn="l">
              <a:lnSpc>
                <a:spcPct val="150000"/>
              </a:lnSpc>
              <a:spcBef>
                <a:spcPts val="1200"/>
              </a:spcBef>
              <a:spcAft>
                <a:spcPts val="0"/>
              </a:spcAft>
              <a:buClr>
                <a:srgbClr val="000000"/>
              </a:buClr>
              <a:buSzPct val="100000"/>
              <a:buChar char="•"/>
            </a:pPr>
            <a:r>
              <a:rPr lang="en-US" sz="3000">
                <a:solidFill>
                  <a:srgbClr val="000000"/>
                </a:solidFill>
                <a:latin typeface="Arial"/>
                <a:ea typeface="Arial"/>
                <a:cs typeface="Arial"/>
                <a:sym typeface="Arial"/>
              </a:rPr>
              <a:t>Eligible person with the disability is always the Account Owner and beneficiary</a:t>
            </a:r>
            <a:endParaRPr sz="3000">
              <a:solidFill>
                <a:srgbClr val="000000"/>
              </a:solidFill>
              <a:latin typeface="Arial"/>
              <a:ea typeface="Arial"/>
              <a:cs typeface="Arial"/>
              <a:sym typeface="Arial"/>
            </a:endParaRPr>
          </a:p>
          <a:p>
            <a:pPr indent="-347662" lvl="0" marL="457200" rtl="0" algn="l">
              <a:lnSpc>
                <a:spcPct val="150000"/>
              </a:lnSpc>
              <a:spcBef>
                <a:spcPts val="0"/>
              </a:spcBef>
              <a:spcAft>
                <a:spcPts val="0"/>
              </a:spcAft>
              <a:buClr>
                <a:srgbClr val="000000"/>
              </a:buClr>
              <a:buSzPct val="100000"/>
              <a:buChar char="•"/>
            </a:pPr>
            <a:r>
              <a:rPr lang="en-US" sz="3000">
                <a:solidFill>
                  <a:srgbClr val="000000"/>
                </a:solidFill>
                <a:latin typeface="Arial"/>
                <a:ea typeface="Arial"/>
                <a:cs typeface="Arial"/>
                <a:sym typeface="Arial"/>
              </a:rPr>
              <a:t>SSI benefits preserved up to $100,000 in ABLE Account balance</a:t>
            </a:r>
            <a:endParaRPr sz="3000">
              <a:solidFill>
                <a:srgbClr val="000000"/>
              </a:solidFill>
              <a:latin typeface="Arial"/>
              <a:ea typeface="Arial"/>
              <a:cs typeface="Arial"/>
              <a:sym typeface="Arial"/>
            </a:endParaRPr>
          </a:p>
          <a:p>
            <a:pPr indent="-347662" lvl="0" marL="457200" rtl="0" algn="l">
              <a:lnSpc>
                <a:spcPct val="150000"/>
              </a:lnSpc>
              <a:spcBef>
                <a:spcPts val="0"/>
              </a:spcBef>
              <a:spcAft>
                <a:spcPts val="0"/>
              </a:spcAft>
              <a:buClr>
                <a:srgbClr val="000000"/>
              </a:buClr>
              <a:buSzPct val="100000"/>
              <a:buChar char="•"/>
            </a:pPr>
            <a:r>
              <a:rPr lang="en-US" sz="3000">
                <a:solidFill>
                  <a:srgbClr val="000000"/>
                </a:solidFill>
                <a:latin typeface="Arial"/>
                <a:ea typeface="Arial"/>
                <a:cs typeface="Arial"/>
                <a:sym typeface="Arial"/>
              </a:rPr>
              <a:t>Assets in ABLE Account are not counted toward assets limits set by Medicaid and HUD</a:t>
            </a:r>
            <a:endParaRPr sz="3000">
              <a:solidFill>
                <a:srgbClr val="000000"/>
              </a:solidFill>
              <a:latin typeface="Arial"/>
              <a:ea typeface="Arial"/>
              <a:cs typeface="Arial"/>
              <a:sym typeface="Arial"/>
            </a:endParaRPr>
          </a:p>
          <a:p>
            <a:pPr indent="-347662" lvl="0" marL="457200" rtl="0" algn="l">
              <a:lnSpc>
                <a:spcPct val="150000"/>
              </a:lnSpc>
              <a:spcBef>
                <a:spcPts val="0"/>
              </a:spcBef>
              <a:spcAft>
                <a:spcPts val="0"/>
              </a:spcAft>
              <a:buClr>
                <a:srgbClr val="000000"/>
              </a:buClr>
              <a:buSzPct val="100000"/>
              <a:buChar char="•"/>
            </a:pPr>
            <a:r>
              <a:rPr lang="en-US" sz="3000">
                <a:solidFill>
                  <a:srgbClr val="000000"/>
                </a:solidFill>
                <a:latin typeface="Arial"/>
                <a:ea typeface="Arial"/>
                <a:cs typeface="Arial"/>
                <a:sym typeface="Arial"/>
              </a:rPr>
              <a:t>Anyone can contribute to an ABLE Account (owner, friends, family)</a:t>
            </a:r>
            <a:endParaRPr sz="3000">
              <a:solidFill>
                <a:srgbClr val="000000"/>
              </a:solidFill>
              <a:latin typeface="Arial"/>
              <a:ea typeface="Arial"/>
              <a:cs typeface="Arial"/>
              <a:sym typeface="Arial"/>
            </a:endParaRPr>
          </a:p>
          <a:p>
            <a:pPr indent="-347662" lvl="0" marL="457200" rtl="0" algn="l">
              <a:lnSpc>
                <a:spcPct val="150000"/>
              </a:lnSpc>
              <a:spcBef>
                <a:spcPts val="0"/>
              </a:spcBef>
              <a:spcAft>
                <a:spcPts val="0"/>
              </a:spcAft>
              <a:buClr>
                <a:srgbClr val="000000"/>
              </a:buClr>
              <a:buSzPct val="100000"/>
              <a:buChar char="•"/>
            </a:pPr>
            <a:r>
              <a:rPr lang="en-US" sz="3000">
                <a:solidFill>
                  <a:srgbClr val="000000"/>
                </a:solidFill>
                <a:latin typeface="Arial"/>
                <a:ea typeface="Arial"/>
                <a:cs typeface="Arial"/>
                <a:sym typeface="Arial"/>
              </a:rPr>
              <a:t>Earnings and withdrawals are  tax-free if used for Qualified Disability Expenses (QDEs)</a:t>
            </a:r>
            <a:endParaRPr sz="3000">
              <a:solidFill>
                <a:srgbClr val="000000"/>
              </a:solidFill>
              <a:latin typeface="Arial"/>
              <a:ea typeface="Arial"/>
              <a:cs typeface="Arial"/>
              <a:sym typeface="Arial"/>
            </a:endParaRPr>
          </a:p>
          <a:p>
            <a:pPr indent="0" lvl="0" marL="457200" rtl="0" algn="l">
              <a:lnSpc>
                <a:spcPct val="115000"/>
              </a:lnSpc>
              <a:spcBef>
                <a:spcPts val="1200"/>
              </a:spcBef>
              <a:spcAft>
                <a:spcPts val="0"/>
              </a:spcAft>
              <a:buNone/>
            </a:pPr>
            <a:r>
              <a:t/>
            </a:r>
            <a:endParaRPr b="1" sz="2300">
              <a:solidFill>
                <a:srgbClr val="000000"/>
              </a:solidFill>
              <a:latin typeface="Arial"/>
              <a:ea typeface="Arial"/>
              <a:cs typeface="Arial"/>
              <a:sym typeface="Arial"/>
            </a:endParaRPr>
          </a:p>
          <a:p>
            <a:pPr indent="0" lvl="0" marL="12700" marR="5080" rtl="0" algn="l">
              <a:lnSpc>
                <a:spcPct val="70000"/>
              </a:lnSpc>
              <a:spcBef>
                <a:spcPts val="1125"/>
              </a:spcBef>
              <a:spcAft>
                <a:spcPts val="0"/>
              </a:spcAft>
              <a:buFont typeface="Arial"/>
              <a:buNone/>
            </a:pPr>
            <a:r>
              <a:t/>
            </a:r>
            <a:endParaRPr sz="3500">
              <a:solidFill>
                <a:srgbClr val="000000"/>
              </a:solidFill>
              <a:latin typeface="Calibri"/>
              <a:ea typeface="Calibri"/>
              <a:cs typeface="Calibri"/>
              <a:sym typeface="Calibri"/>
            </a:endParaRPr>
          </a:p>
        </p:txBody>
      </p:sp>
      <p:pic>
        <p:nvPicPr>
          <p:cNvPr id="246" name="Google Shape;246;p31"/>
          <p:cNvPicPr preferRelativeResize="0"/>
          <p:nvPr/>
        </p:nvPicPr>
        <p:blipFill>
          <a:blip r:embed="rId3">
            <a:alphaModFix/>
          </a:blip>
          <a:stretch>
            <a:fillRect/>
          </a:stretch>
        </p:blipFill>
        <p:spPr>
          <a:xfrm>
            <a:off x="46150" y="5680874"/>
            <a:ext cx="8040177" cy="1146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2"/>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a:t>
            </a:r>
            <a:endParaRPr/>
          </a:p>
        </p:txBody>
      </p:sp>
      <p:sp>
        <p:nvSpPr>
          <p:cNvPr id="253" name="Google Shape;253;p32"/>
          <p:cNvSpPr txBox="1"/>
          <p:nvPr>
            <p:ph idx="1" type="body"/>
          </p:nvPr>
        </p:nvSpPr>
        <p:spPr>
          <a:xfrm>
            <a:off x="410950" y="171050"/>
            <a:ext cx="8001000" cy="1066800"/>
          </a:xfrm>
          <a:prstGeom prst="rect">
            <a:avLst/>
          </a:prstGeom>
          <a:noFill/>
          <a:ln>
            <a:noFill/>
          </a:ln>
        </p:spPr>
        <p:txBody>
          <a:bodyPr anchorCtr="0" anchor="b" bIns="0" lIns="0" spcFirstLastPara="1" rIns="91425" wrap="square" tIns="45700">
            <a:normAutofit fontScale="85000" lnSpcReduction="20000"/>
          </a:bodyPr>
          <a:lstStyle/>
          <a:p>
            <a:pPr indent="0" lvl="0" marL="12700" rtl="0" algn="l">
              <a:lnSpc>
                <a:spcPct val="100000"/>
              </a:lnSpc>
              <a:spcBef>
                <a:spcPts val="0"/>
              </a:spcBef>
              <a:spcAft>
                <a:spcPts val="0"/>
              </a:spcAft>
              <a:buNone/>
            </a:pPr>
            <a:r>
              <a:rPr b="0" lang="en-US" sz="3200">
                <a:solidFill>
                  <a:srgbClr val="000000"/>
                </a:solidFill>
                <a:latin typeface="Calibri"/>
                <a:ea typeface="Calibri"/>
                <a:cs typeface="Calibri"/>
                <a:sym typeface="Calibri"/>
              </a:rPr>
              <a:t>Policy &amp; Practice:</a:t>
            </a:r>
            <a:endParaRPr b="0" sz="3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0" lang="en-US" sz="3150">
                <a:solidFill>
                  <a:srgbClr val="424242"/>
                </a:solidFill>
                <a:highlight>
                  <a:schemeClr val="lt1"/>
                </a:highlight>
                <a:latin typeface="Calibri"/>
                <a:ea typeface="Calibri"/>
                <a:cs typeface="Calibri"/>
                <a:sym typeface="Calibri"/>
              </a:rPr>
              <a:t>Improving Financial Security for People with Disabilities through ABLE Accounts</a:t>
            </a:r>
            <a:endParaRPr b="0" sz="3150">
              <a:solidFill>
                <a:srgbClr val="000000"/>
              </a:solidFill>
              <a:latin typeface="Calibri"/>
              <a:ea typeface="Calibri"/>
              <a:cs typeface="Calibri"/>
              <a:sym typeface="Calibri"/>
            </a:endParaRPr>
          </a:p>
        </p:txBody>
      </p:sp>
      <p:sp>
        <p:nvSpPr>
          <p:cNvPr id="254" name="Google Shape;254;p32"/>
          <p:cNvSpPr txBox="1"/>
          <p:nvPr>
            <p:ph idx="2" type="body"/>
          </p:nvPr>
        </p:nvSpPr>
        <p:spPr>
          <a:xfrm>
            <a:off x="200400" y="1828800"/>
            <a:ext cx="8943600" cy="3852000"/>
          </a:xfrm>
          <a:prstGeom prst="rect">
            <a:avLst/>
          </a:prstGeom>
          <a:noFill/>
          <a:ln>
            <a:noFill/>
          </a:ln>
        </p:spPr>
        <p:txBody>
          <a:bodyPr anchorCtr="0" anchor="t" bIns="45700" lIns="0" spcFirstLastPara="1" rIns="91425" wrap="square" tIns="45700">
            <a:normAutofit fontScale="47500" lnSpcReduction="20000"/>
          </a:bodyPr>
          <a:lstStyle/>
          <a:p>
            <a:pPr indent="0" lvl="0" marL="0" rtl="0" algn="l">
              <a:lnSpc>
                <a:spcPct val="115000"/>
              </a:lnSpc>
              <a:spcBef>
                <a:spcPts val="1200"/>
              </a:spcBef>
              <a:spcAft>
                <a:spcPts val="0"/>
              </a:spcAft>
              <a:buNone/>
            </a:pPr>
            <a:r>
              <a:rPr b="1" lang="en-US" sz="4600">
                <a:solidFill>
                  <a:srgbClr val="000000"/>
                </a:solidFill>
                <a:latin typeface="Arial"/>
                <a:ea typeface="Arial"/>
                <a:cs typeface="Arial"/>
                <a:sym typeface="Arial"/>
              </a:rPr>
              <a:t>ABLE Plan Highlights</a:t>
            </a:r>
            <a:endParaRPr b="1" sz="4600">
              <a:solidFill>
                <a:srgbClr val="000000"/>
              </a:solidFill>
              <a:latin typeface="Arial"/>
              <a:ea typeface="Arial"/>
              <a:cs typeface="Arial"/>
              <a:sym typeface="Arial"/>
            </a:endParaRPr>
          </a:p>
          <a:p>
            <a:pPr indent="-349250" lvl="0" marL="457200" rtl="0" algn="l">
              <a:lnSpc>
                <a:spcPct val="150000"/>
              </a:lnSpc>
              <a:spcBef>
                <a:spcPts val="1200"/>
              </a:spcBef>
              <a:spcAft>
                <a:spcPts val="0"/>
              </a:spcAft>
              <a:buClr>
                <a:srgbClr val="000000"/>
              </a:buClr>
              <a:buSzPct val="100000"/>
              <a:buChar char="•"/>
            </a:pPr>
            <a:r>
              <a:rPr lang="en-US" sz="4000">
                <a:solidFill>
                  <a:srgbClr val="000000"/>
                </a:solidFill>
                <a:latin typeface="Arial"/>
                <a:ea typeface="Arial"/>
                <a:cs typeface="Arial"/>
                <a:sym typeface="Arial"/>
              </a:rPr>
              <a:t>QDEs are expenses that maintain or improve the health, independence and/or quality of life of the Account Owner</a:t>
            </a:r>
            <a:endParaRPr sz="40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4000">
                <a:solidFill>
                  <a:srgbClr val="000000"/>
                </a:solidFill>
                <a:latin typeface="Arial"/>
                <a:ea typeface="Arial"/>
                <a:cs typeface="Arial"/>
                <a:sym typeface="Arial"/>
              </a:rPr>
              <a:t>Some state plans offer additional tax benefits</a:t>
            </a:r>
            <a:endParaRPr sz="40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4000">
                <a:solidFill>
                  <a:srgbClr val="000000"/>
                </a:solidFill>
                <a:latin typeface="Arial"/>
                <a:ea typeface="Arial"/>
                <a:cs typeface="Arial"/>
                <a:sym typeface="Arial"/>
              </a:rPr>
              <a:t>Maximum aggregate annual contribution $18,000 ($19,000 beg 2025)</a:t>
            </a:r>
            <a:endParaRPr sz="40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4000">
                <a:solidFill>
                  <a:srgbClr val="000000"/>
                </a:solidFill>
                <a:latin typeface="Arial"/>
                <a:ea typeface="Arial"/>
                <a:cs typeface="Arial"/>
                <a:sym typeface="Arial"/>
              </a:rPr>
              <a:t>Possibly more if Account Owner works</a:t>
            </a:r>
            <a:endParaRPr sz="40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4000">
                <a:solidFill>
                  <a:srgbClr val="000000"/>
                </a:solidFill>
                <a:latin typeface="Arial"/>
                <a:ea typeface="Arial"/>
                <a:cs typeface="Arial"/>
                <a:sym typeface="Arial"/>
              </a:rPr>
              <a:t>One Account per owner nationwide</a:t>
            </a:r>
            <a:endParaRPr sz="4000">
              <a:solidFill>
                <a:srgbClr val="000000"/>
              </a:solidFill>
              <a:latin typeface="Arial"/>
              <a:ea typeface="Arial"/>
              <a:cs typeface="Arial"/>
              <a:sym typeface="Arial"/>
            </a:endParaRPr>
          </a:p>
          <a:p>
            <a:pPr indent="0" lvl="0" marL="914400" rtl="0" algn="l">
              <a:lnSpc>
                <a:spcPct val="115000"/>
              </a:lnSpc>
              <a:spcBef>
                <a:spcPts val="1200"/>
              </a:spcBef>
              <a:spcAft>
                <a:spcPts val="0"/>
              </a:spcAft>
              <a:buNone/>
            </a:pPr>
            <a:r>
              <a:t/>
            </a:r>
            <a:endParaRPr sz="2151">
              <a:solidFill>
                <a:srgbClr val="000000"/>
              </a:solidFill>
              <a:latin typeface="Arial"/>
              <a:ea typeface="Arial"/>
              <a:cs typeface="Arial"/>
              <a:sym typeface="Arial"/>
            </a:endParaRPr>
          </a:p>
          <a:p>
            <a:pPr indent="0" lvl="0" marL="457200" rtl="0" algn="l">
              <a:lnSpc>
                <a:spcPct val="115000"/>
              </a:lnSpc>
              <a:spcBef>
                <a:spcPts val="1200"/>
              </a:spcBef>
              <a:spcAft>
                <a:spcPts val="0"/>
              </a:spcAft>
              <a:buNone/>
            </a:pPr>
            <a:r>
              <a:t/>
            </a:r>
            <a:endParaRPr b="1" sz="2300">
              <a:solidFill>
                <a:srgbClr val="000000"/>
              </a:solidFill>
              <a:latin typeface="Arial"/>
              <a:ea typeface="Arial"/>
              <a:cs typeface="Arial"/>
              <a:sym typeface="Arial"/>
            </a:endParaRPr>
          </a:p>
          <a:p>
            <a:pPr indent="0" lvl="0" marL="12700" marR="5080" rtl="0" algn="l">
              <a:lnSpc>
                <a:spcPct val="70000"/>
              </a:lnSpc>
              <a:spcBef>
                <a:spcPts val="1125"/>
              </a:spcBef>
              <a:spcAft>
                <a:spcPts val="0"/>
              </a:spcAft>
              <a:buFont typeface="Arial"/>
              <a:buNone/>
            </a:pPr>
            <a:r>
              <a:t/>
            </a:r>
            <a:endParaRPr sz="3500">
              <a:solidFill>
                <a:srgbClr val="000000"/>
              </a:solidFill>
              <a:latin typeface="Calibri"/>
              <a:ea typeface="Calibri"/>
              <a:cs typeface="Calibri"/>
              <a:sym typeface="Calibri"/>
            </a:endParaRPr>
          </a:p>
        </p:txBody>
      </p:sp>
      <p:pic>
        <p:nvPicPr>
          <p:cNvPr id="255" name="Google Shape;255;p32"/>
          <p:cNvPicPr preferRelativeResize="0"/>
          <p:nvPr/>
        </p:nvPicPr>
        <p:blipFill>
          <a:blip r:embed="rId3">
            <a:alphaModFix/>
          </a:blip>
          <a:stretch>
            <a:fillRect/>
          </a:stretch>
        </p:blipFill>
        <p:spPr>
          <a:xfrm>
            <a:off x="46150" y="5680874"/>
            <a:ext cx="8040177" cy="1146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a:t>
            </a:r>
            <a:endParaRPr/>
          </a:p>
        </p:txBody>
      </p:sp>
      <p:sp>
        <p:nvSpPr>
          <p:cNvPr id="262" name="Google Shape;262;p33"/>
          <p:cNvSpPr txBox="1"/>
          <p:nvPr>
            <p:ph idx="1" type="body"/>
          </p:nvPr>
        </p:nvSpPr>
        <p:spPr>
          <a:xfrm>
            <a:off x="410950" y="171050"/>
            <a:ext cx="8001000" cy="1066800"/>
          </a:xfrm>
          <a:prstGeom prst="rect">
            <a:avLst/>
          </a:prstGeom>
          <a:noFill/>
          <a:ln>
            <a:noFill/>
          </a:ln>
        </p:spPr>
        <p:txBody>
          <a:bodyPr anchorCtr="0" anchor="b" bIns="0" lIns="0" spcFirstLastPara="1" rIns="91425" wrap="square" tIns="45700">
            <a:normAutofit fontScale="85000" lnSpcReduction="20000"/>
          </a:bodyPr>
          <a:lstStyle/>
          <a:p>
            <a:pPr indent="0" lvl="0" marL="12700" rtl="0" algn="l">
              <a:lnSpc>
                <a:spcPct val="100000"/>
              </a:lnSpc>
              <a:spcBef>
                <a:spcPts val="0"/>
              </a:spcBef>
              <a:spcAft>
                <a:spcPts val="0"/>
              </a:spcAft>
              <a:buNone/>
            </a:pPr>
            <a:r>
              <a:rPr b="0" lang="en-US" sz="3200">
                <a:solidFill>
                  <a:srgbClr val="000000"/>
                </a:solidFill>
                <a:latin typeface="Calibri"/>
                <a:ea typeface="Calibri"/>
                <a:cs typeface="Calibri"/>
                <a:sym typeface="Calibri"/>
              </a:rPr>
              <a:t>Policy &amp; Practice:</a:t>
            </a:r>
            <a:endParaRPr b="0" sz="3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0" lang="en-US" sz="3150">
                <a:solidFill>
                  <a:srgbClr val="424242"/>
                </a:solidFill>
                <a:highlight>
                  <a:schemeClr val="lt1"/>
                </a:highlight>
                <a:latin typeface="Calibri"/>
                <a:ea typeface="Calibri"/>
                <a:cs typeface="Calibri"/>
                <a:sym typeface="Calibri"/>
              </a:rPr>
              <a:t>Improving Financial Security for People with Disabilities through ABLE Accounts</a:t>
            </a:r>
            <a:endParaRPr b="0" sz="3150">
              <a:solidFill>
                <a:srgbClr val="000000"/>
              </a:solidFill>
              <a:latin typeface="Calibri"/>
              <a:ea typeface="Calibri"/>
              <a:cs typeface="Calibri"/>
              <a:sym typeface="Calibri"/>
            </a:endParaRPr>
          </a:p>
        </p:txBody>
      </p:sp>
      <p:sp>
        <p:nvSpPr>
          <p:cNvPr id="263" name="Google Shape;263;p33"/>
          <p:cNvSpPr txBox="1"/>
          <p:nvPr>
            <p:ph idx="2" type="body"/>
          </p:nvPr>
        </p:nvSpPr>
        <p:spPr>
          <a:xfrm>
            <a:off x="200400" y="1828800"/>
            <a:ext cx="8943600" cy="3852000"/>
          </a:xfrm>
          <a:prstGeom prst="rect">
            <a:avLst/>
          </a:prstGeom>
          <a:noFill/>
          <a:ln>
            <a:noFill/>
          </a:ln>
        </p:spPr>
        <p:txBody>
          <a:bodyPr anchorCtr="0" anchor="t" bIns="45700" lIns="0" spcFirstLastPara="1" rIns="91425" wrap="square" tIns="45700">
            <a:normAutofit fontScale="25000" lnSpcReduction="20000"/>
          </a:bodyPr>
          <a:lstStyle/>
          <a:p>
            <a:pPr indent="0" lvl="0" marL="0" rtl="0" algn="l">
              <a:lnSpc>
                <a:spcPct val="115000"/>
              </a:lnSpc>
              <a:spcBef>
                <a:spcPts val="1200"/>
              </a:spcBef>
              <a:spcAft>
                <a:spcPts val="0"/>
              </a:spcAft>
              <a:buNone/>
            </a:pPr>
            <a:r>
              <a:rPr b="1" lang="en-US" sz="8800">
                <a:solidFill>
                  <a:srgbClr val="000000"/>
                </a:solidFill>
                <a:latin typeface="Arial"/>
                <a:ea typeface="Arial"/>
                <a:cs typeface="Arial"/>
                <a:sym typeface="Arial"/>
              </a:rPr>
              <a:t>ABLE National Picture</a:t>
            </a:r>
            <a:endParaRPr sz="8800">
              <a:solidFill>
                <a:srgbClr val="000000"/>
              </a:solidFill>
              <a:latin typeface="Arial"/>
              <a:ea typeface="Arial"/>
              <a:cs typeface="Arial"/>
              <a:sym typeface="Arial"/>
            </a:endParaRPr>
          </a:p>
          <a:p>
            <a:pPr indent="-349250" lvl="0" marL="457200" rtl="0" algn="l">
              <a:lnSpc>
                <a:spcPct val="150000"/>
              </a:lnSpc>
              <a:spcBef>
                <a:spcPts val="1200"/>
              </a:spcBef>
              <a:spcAft>
                <a:spcPts val="0"/>
              </a:spcAft>
              <a:buClr>
                <a:srgbClr val="000000"/>
              </a:buClr>
              <a:buSzPct val="100000"/>
              <a:buChar char="•"/>
            </a:pPr>
            <a:r>
              <a:rPr lang="en-US" sz="7600">
                <a:solidFill>
                  <a:srgbClr val="000000"/>
                </a:solidFill>
                <a:latin typeface="Arial"/>
                <a:ea typeface="Arial"/>
                <a:cs typeface="Arial"/>
                <a:sym typeface="Arial"/>
              </a:rPr>
              <a:t>46 States plus D.C. now offer ABLE accounts</a:t>
            </a:r>
            <a:endParaRPr sz="76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$2.2 billion in assets across 187,000 ABLE Accounts (Q3 2024)</a:t>
            </a:r>
            <a:endParaRPr sz="7600">
              <a:solidFill>
                <a:srgbClr val="000000"/>
              </a:solidFill>
              <a:latin typeface="Arial"/>
              <a:ea typeface="Arial"/>
              <a:cs typeface="Arial"/>
              <a:sym typeface="Arial"/>
            </a:endParaRPr>
          </a:p>
          <a:p>
            <a:pPr indent="-355294" lvl="0" marL="457200" rtl="0" algn="l">
              <a:lnSpc>
                <a:spcPct val="150000"/>
              </a:lnSpc>
              <a:spcBef>
                <a:spcPts val="0"/>
              </a:spcBef>
              <a:spcAft>
                <a:spcPts val="0"/>
              </a:spcAft>
              <a:buClr>
                <a:srgbClr val="000000"/>
              </a:buClr>
              <a:buSzPct val="105010"/>
              <a:buChar char="•"/>
            </a:pPr>
            <a:r>
              <a:rPr lang="en-US" sz="7600">
                <a:solidFill>
                  <a:srgbClr val="000000"/>
                </a:solidFill>
                <a:latin typeface="Arial"/>
                <a:ea typeface="Arial"/>
                <a:cs typeface="Arial"/>
                <a:sym typeface="Arial"/>
              </a:rPr>
              <a:t>Average account balance = $11,500</a:t>
            </a:r>
            <a:endParaRPr sz="76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Family members and Social Security representative payees may open and/or manage Account</a:t>
            </a:r>
            <a:endParaRPr sz="76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Organization and agencies:  expanding access to savings for underserved, low income minors and adults</a:t>
            </a:r>
            <a:endParaRPr sz="7600">
              <a:solidFill>
                <a:srgbClr val="000000"/>
              </a:solidFill>
              <a:latin typeface="Arial"/>
              <a:ea typeface="Arial"/>
              <a:cs typeface="Arial"/>
              <a:sym typeface="Arial"/>
            </a:endParaRPr>
          </a:p>
          <a:p>
            <a:pPr indent="0" lvl="0" marL="914400" rtl="0" algn="l">
              <a:lnSpc>
                <a:spcPct val="115000"/>
              </a:lnSpc>
              <a:spcBef>
                <a:spcPts val="1200"/>
              </a:spcBef>
              <a:spcAft>
                <a:spcPts val="0"/>
              </a:spcAft>
              <a:buNone/>
            </a:pPr>
            <a:r>
              <a:t/>
            </a:r>
            <a:endParaRPr sz="2151">
              <a:solidFill>
                <a:srgbClr val="000000"/>
              </a:solidFill>
              <a:latin typeface="Arial"/>
              <a:ea typeface="Arial"/>
              <a:cs typeface="Arial"/>
              <a:sym typeface="Arial"/>
            </a:endParaRPr>
          </a:p>
          <a:p>
            <a:pPr indent="0" lvl="0" marL="457200" rtl="0" algn="l">
              <a:lnSpc>
                <a:spcPct val="115000"/>
              </a:lnSpc>
              <a:spcBef>
                <a:spcPts val="1200"/>
              </a:spcBef>
              <a:spcAft>
                <a:spcPts val="0"/>
              </a:spcAft>
              <a:buNone/>
            </a:pPr>
            <a:r>
              <a:t/>
            </a:r>
            <a:endParaRPr b="1" sz="2300">
              <a:solidFill>
                <a:srgbClr val="000000"/>
              </a:solidFill>
              <a:latin typeface="Arial"/>
              <a:ea typeface="Arial"/>
              <a:cs typeface="Arial"/>
              <a:sym typeface="Arial"/>
            </a:endParaRPr>
          </a:p>
          <a:p>
            <a:pPr indent="0" lvl="0" marL="12700" marR="5080" rtl="0" algn="l">
              <a:lnSpc>
                <a:spcPct val="70000"/>
              </a:lnSpc>
              <a:spcBef>
                <a:spcPts val="1125"/>
              </a:spcBef>
              <a:spcAft>
                <a:spcPts val="0"/>
              </a:spcAft>
              <a:buFont typeface="Arial"/>
              <a:buNone/>
            </a:pPr>
            <a:r>
              <a:t/>
            </a:r>
            <a:endParaRPr sz="3500">
              <a:solidFill>
                <a:srgbClr val="000000"/>
              </a:solidFill>
              <a:latin typeface="Calibri"/>
              <a:ea typeface="Calibri"/>
              <a:cs typeface="Calibri"/>
              <a:sym typeface="Calibri"/>
            </a:endParaRPr>
          </a:p>
        </p:txBody>
      </p:sp>
      <p:pic>
        <p:nvPicPr>
          <p:cNvPr id="264" name="Google Shape;264;p33"/>
          <p:cNvPicPr preferRelativeResize="0"/>
          <p:nvPr/>
        </p:nvPicPr>
        <p:blipFill>
          <a:blip r:embed="rId3">
            <a:alphaModFix/>
          </a:blip>
          <a:stretch>
            <a:fillRect/>
          </a:stretch>
        </p:blipFill>
        <p:spPr>
          <a:xfrm>
            <a:off x="46150" y="5680874"/>
            <a:ext cx="8040177" cy="1146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a:t>
            </a:r>
            <a:endParaRPr/>
          </a:p>
        </p:txBody>
      </p:sp>
      <p:sp>
        <p:nvSpPr>
          <p:cNvPr id="271" name="Google Shape;271;p34"/>
          <p:cNvSpPr txBox="1"/>
          <p:nvPr>
            <p:ph idx="1" type="body"/>
          </p:nvPr>
        </p:nvSpPr>
        <p:spPr>
          <a:xfrm>
            <a:off x="410950" y="171050"/>
            <a:ext cx="8001000" cy="1066800"/>
          </a:xfrm>
          <a:prstGeom prst="rect">
            <a:avLst/>
          </a:prstGeom>
          <a:noFill/>
          <a:ln>
            <a:noFill/>
          </a:ln>
        </p:spPr>
        <p:txBody>
          <a:bodyPr anchorCtr="0" anchor="b" bIns="0" lIns="0" spcFirstLastPara="1" rIns="91425" wrap="square" tIns="45700">
            <a:normAutofit fontScale="85000" lnSpcReduction="20000"/>
          </a:bodyPr>
          <a:lstStyle/>
          <a:p>
            <a:pPr indent="0" lvl="0" marL="12700" rtl="0" algn="l">
              <a:lnSpc>
                <a:spcPct val="100000"/>
              </a:lnSpc>
              <a:spcBef>
                <a:spcPts val="0"/>
              </a:spcBef>
              <a:spcAft>
                <a:spcPts val="0"/>
              </a:spcAft>
              <a:buNone/>
            </a:pPr>
            <a:r>
              <a:rPr b="0" lang="en-US" sz="3200">
                <a:solidFill>
                  <a:srgbClr val="000000"/>
                </a:solidFill>
                <a:latin typeface="Calibri"/>
                <a:ea typeface="Calibri"/>
                <a:cs typeface="Calibri"/>
                <a:sym typeface="Calibri"/>
              </a:rPr>
              <a:t>Policy &amp; Practice:</a:t>
            </a:r>
            <a:endParaRPr b="0" sz="3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b="0" lang="en-US" sz="3150">
                <a:solidFill>
                  <a:srgbClr val="424242"/>
                </a:solidFill>
                <a:highlight>
                  <a:schemeClr val="lt1"/>
                </a:highlight>
                <a:latin typeface="Calibri"/>
                <a:ea typeface="Calibri"/>
                <a:cs typeface="Calibri"/>
                <a:sym typeface="Calibri"/>
              </a:rPr>
              <a:t>Improving Financial Security for People with Disabilities through ABLE Accounts</a:t>
            </a:r>
            <a:endParaRPr b="0" sz="3150">
              <a:solidFill>
                <a:srgbClr val="000000"/>
              </a:solidFill>
              <a:latin typeface="Calibri"/>
              <a:ea typeface="Calibri"/>
              <a:cs typeface="Calibri"/>
              <a:sym typeface="Calibri"/>
            </a:endParaRPr>
          </a:p>
        </p:txBody>
      </p:sp>
      <p:sp>
        <p:nvSpPr>
          <p:cNvPr id="272" name="Google Shape;272;p34"/>
          <p:cNvSpPr txBox="1"/>
          <p:nvPr>
            <p:ph idx="2" type="body"/>
          </p:nvPr>
        </p:nvSpPr>
        <p:spPr>
          <a:xfrm>
            <a:off x="200400" y="1828800"/>
            <a:ext cx="8943600" cy="3852000"/>
          </a:xfrm>
          <a:prstGeom prst="rect">
            <a:avLst/>
          </a:prstGeom>
          <a:noFill/>
          <a:ln>
            <a:noFill/>
          </a:ln>
        </p:spPr>
        <p:txBody>
          <a:bodyPr anchorCtr="0" anchor="t" bIns="45700" lIns="0" spcFirstLastPara="1" rIns="91425" wrap="square" tIns="45700">
            <a:normAutofit fontScale="25000" lnSpcReduction="20000"/>
          </a:bodyPr>
          <a:lstStyle/>
          <a:p>
            <a:pPr indent="0" lvl="0" marL="0" rtl="0" algn="l">
              <a:lnSpc>
                <a:spcPct val="115000"/>
              </a:lnSpc>
              <a:spcBef>
                <a:spcPts val="1200"/>
              </a:spcBef>
              <a:spcAft>
                <a:spcPts val="0"/>
              </a:spcAft>
              <a:buNone/>
            </a:pPr>
            <a:r>
              <a:rPr b="1" lang="en-US" sz="8800">
                <a:solidFill>
                  <a:srgbClr val="000000"/>
                </a:solidFill>
                <a:latin typeface="Arial"/>
                <a:ea typeface="Arial"/>
                <a:cs typeface="Arial"/>
                <a:sym typeface="Arial"/>
              </a:rPr>
              <a:t>What’s Ahead for ABLE?</a:t>
            </a:r>
            <a:endParaRPr sz="8800">
              <a:solidFill>
                <a:srgbClr val="000000"/>
              </a:solidFill>
              <a:latin typeface="Arial"/>
              <a:ea typeface="Arial"/>
              <a:cs typeface="Arial"/>
              <a:sym typeface="Arial"/>
            </a:endParaRPr>
          </a:p>
          <a:p>
            <a:pPr indent="-349250" lvl="0" marL="457200" rtl="0" algn="l">
              <a:lnSpc>
                <a:spcPct val="150000"/>
              </a:lnSpc>
              <a:spcBef>
                <a:spcPts val="1200"/>
              </a:spcBef>
              <a:spcAft>
                <a:spcPts val="0"/>
              </a:spcAft>
              <a:buClr>
                <a:srgbClr val="000000"/>
              </a:buClr>
              <a:buSzPct val="100000"/>
              <a:buChar char="•"/>
            </a:pPr>
            <a:r>
              <a:rPr lang="en-US" sz="7600">
                <a:solidFill>
                  <a:srgbClr val="000000"/>
                </a:solidFill>
                <a:latin typeface="Arial"/>
                <a:ea typeface="Arial"/>
                <a:cs typeface="Arial"/>
                <a:sym typeface="Arial"/>
              </a:rPr>
              <a:t>December 19, 2024 – 10</a:t>
            </a:r>
            <a:r>
              <a:rPr baseline="30000" lang="en-US" sz="7600">
                <a:solidFill>
                  <a:srgbClr val="000000"/>
                </a:solidFill>
                <a:latin typeface="Arial"/>
                <a:ea typeface="Arial"/>
                <a:cs typeface="Arial"/>
                <a:sym typeface="Arial"/>
              </a:rPr>
              <a:t>th</a:t>
            </a:r>
            <a:r>
              <a:rPr lang="en-US" sz="7600">
                <a:solidFill>
                  <a:srgbClr val="000000"/>
                </a:solidFill>
                <a:latin typeface="Arial"/>
                <a:ea typeface="Arial"/>
                <a:cs typeface="Arial"/>
                <a:sym typeface="Arial"/>
              </a:rPr>
              <a:t> Anniversary of ABLE Act </a:t>
            </a:r>
            <a:endParaRPr sz="76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April 2025 – ABLE to Save Month</a:t>
            </a:r>
            <a:endParaRPr sz="7600">
              <a:solidFill>
                <a:srgbClr val="000000"/>
              </a:solidFill>
              <a:latin typeface="Arial"/>
              <a:ea typeface="Arial"/>
              <a:cs typeface="Arial"/>
              <a:sym typeface="Arial"/>
            </a:endParaRPr>
          </a:p>
          <a:p>
            <a:pPr indent="-349250" lvl="0" marL="4572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August 14, 2025 – National ABLE Savings Day</a:t>
            </a:r>
            <a:endParaRPr sz="7600">
              <a:solidFill>
                <a:srgbClr val="000000"/>
              </a:solidFill>
              <a:latin typeface="Arial"/>
              <a:ea typeface="Arial"/>
              <a:cs typeface="Arial"/>
              <a:sym typeface="Arial"/>
            </a:endParaRPr>
          </a:p>
          <a:p>
            <a:pPr indent="-355294" lvl="0" marL="457200" rtl="0" algn="l">
              <a:lnSpc>
                <a:spcPct val="150000"/>
              </a:lnSpc>
              <a:spcBef>
                <a:spcPts val="0"/>
              </a:spcBef>
              <a:spcAft>
                <a:spcPts val="0"/>
              </a:spcAft>
              <a:buClr>
                <a:srgbClr val="000000"/>
              </a:buClr>
              <a:buSzPct val="100000"/>
              <a:buFont typeface="Arial"/>
              <a:buChar char="•"/>
            </a:pPr>
            <a:r>
              <a:rPr lang="en-US" sz="7980">
                <a:solidFill>
                  <a:srgbClr val="000000"/>
                </a:solidFill>
                <a:latin typeface="Arial"/>
                <a:ea typeface="Arial"/>
                <a:cs typeface="Arial"/>
                <a:sym typeface="Arial"/>
              </a:rPr>
              <a:t>January 1, 2026 – 6 million more people with disabilities will be eligible to own an ABLE Account (includes 1 million veterans) </a:t>
            </a:r>
            <a:endParaRPr sz="7980">
              <a:solidFill>
                <a:srgbClr val="000000"/>
              </a:solidFill>
              <a:latin typeface="Arial"/>
              <a:ea typeface="Arial"/>
              <a:cs typeface="Arial"/>
              <a:sym typeface="Arial"/>
            </a:endParaRPr>
          </a:p>
          <a:p>
            <a:pPr indent="-355294" lvl="0" marL="457200" rtl="0" algn="l">
              <a:lnSpc>
                <a:spcPct val="150000"/>
              </a:lnSpc>
              <a:spcBef>
                <a:spcPts val="0"/>
              </a:spcBef>
              <a:spcAft>
                <a:spcPts val="0"/>
              </a:spcAft>
              <a:buClr>
                <a:srgbClr val="000000"/>
              </a:buClr>
              <a:buSzPct val="100000"/>
              <a:buChar char="•"/>
            </a:pPr>
            <a:r>
              <a:rPr lang="en-US" sz="7980">
                <a:solidFill>
                  <a:srgbClr val="000000"/>
                </a:solidFill>
                <a:latin typeface="Arial"/>
                <a:ea typeface="Arial"/>
                <a:cs typeface="Arial"/>
                <a:sym typeface="Arial"/>
              </a:rPr>
              <a:t>Efforts ongoing for legislative improvements</a:t>
            </a:r>
            <a:endParaRPr sz="7980">
              <a:solidFill>
                <a:srgbClr val="000000"/>
              </a:solidFill>
              <a:latin typeface="Arial"/>
              <a:ea typeface="Arial"/>
              <a:cs typeface="Arial"/>
              <a:sym typeface="Arial"/>
            </a:endParaRPr>
          </a:p>
          <a:p>
            <a:pPr indent="-349250" lvl="1" marL="13716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Make permanent ABLE to Work and 529 Rollover legislation</a:t>
            </a:r>
            <a:endParaRPr sz="7600">
              <a:solidFill>
                <a:srgbClr val="000000"/>
              </a:solidFill>
              <a:latin typeface="Arial"/>
              <a:ea typeface="Arial"/>
              <a:cs typeface="Arial"/>
              <a:sym typeface="Arial"/>
            </a:endParaRPr>
          </a:p>
          <a:p>
            <a:pPr indent="-349250" lvl="1" marL="1371600" rtl="0" algn="l">
              <a:lnSpc>
                <a:spcPct val="150000"/>
              </a:lnSpc>
              <a:spcBef>
                <a:spcPts val="0"/>
              </a:spcBef>
              <a:spcAft>
                <a:spcPts val="0"/>
              </a:spcAft>
              <a:buClr>
                <a:srgbClr val="000000"/>
              </a:buClr>
              <a:buSzPct val="100000"/>
              <a:buChar char="•"/>
            </a:pPr>
            <a:r>
              <a:rPr lang="en-US" sz="7600">
                <a:solidFill>
                  <a:srgbClr val="000000"/>
                </a:solidFill>
                <a:latin typeface="Arial"/>
                <a:ea typeface="Arial"/>
                <a:cs typeface="Arial"/>
                <a:sym typeface="Arial"/>
              </a:rPr>
              <a:t>Pursue protection against Medicaid recovery of deceased assets</a:t>
            </a:r>
            <a:endParaRPr sz="7600">
              <a:solidFill>
                <a:srgbClr val="000000"/>
              </a:solidFill>
              <a:latin typeface="Arial"/>
              <a:ea typeface="Arial"/>
              <a:cs typeface="Arial"/>
              <a:sym typeface="Arial"/>
            </a:endParaRPr>
          </a:p>
          <a:p>
            <a:pPr indent="0" lvl="0" marL="1371600" rtl="0" algn="l">
              <a:lnSpc>
                <a:spcPct val="150000"/>
              </a:lnSpc>
              <a:spcBef>
                <a:spcPts val="1200"/>
              </a:spcBef>
              <a:spcAft>
                <a:spcPts val="0"/>
              </a:spcAft>
              <a:buNone/>
            </a:pPr>
            <a:r>
              <a:t/>
            </a:r>
            <a:endParaRPr sz="7980">
              <a:solidFill>
                <a:srgbClr val="000000"/>
              </a:solidFill>
              <a:latin typeface="Arial"/>
              <a:ea typeface="Arial"/>
              <a:cs typeface="Arial"/>
              <a:sym typeface="Arial"/>
            </a:endParaRPr>
          </a:p>
          <a:p>
            <a:pPr indent="0" lvl="0" marL="914400" rtl="0" algn="l">
              <a:lnSpc>
                <a:spcPct val="150000"/>
              </a:lnSpc>
              <a:spcBef>
                <a:spcPts val="1200"/>
              </a:spcBef>
              <a:spcAft>
                <a:spcPts val="0"/>
              </a:spcAft>
              <a:buNone/>
            </a:pPr>
            <a:r>
              <a:t/>
            </a:r>
            <a:endParaRPr sz="7980">
              <a:solidFill>
                <a:srgbClr val="000000"/>
              </a:solidFill>
              <a:latin typeface="Arial"/>
              <a:ea typeface="Arial"/>
              <a:cs typeface="Arial"/>
              <a:sym typeface="Arial"/>
            </a:endParaRPr>
          </a:p>
          <a:p>
            <a:pPr indent="0" lvl="0" marL="914400" rtl="0" algn="l">
              <a:lnSpc>
                <a:spcPct val="115000"/>
              </a:lnSpc>
              <a:spcBef>
                <a:spcPts val="1200"/>
              </a:spcBef>
              <a:spcAft>
                <a:spcPts val="0"/>
              </a:spcAft>
              <a:buNone/>
            </a:pPr>
            <a:r>
              <a:t/>
            </a:r>
            <a:endParaRPr sz="2151">
              <a:solidFill>
                <a:srgbClr val="000000"/>
              </a:solidFill>
              <a:latin typeface="Arial"/>
              <a:ea typeface="Arial"/>
              <a:cs typeface="Arial"/>
              <a:sym typeface="Arial"/>
            </a:endParaRPr>
          </a:p>
          <a:p>
            <a:pPr indent="0" lvl="0" marL="457200" rtl="0" algn="l">
              <a:lnSpc>
                <a:spcPct val="115000"/>
              </a:lnSpc>
              <a:spcBef>
                <a:spcPts val="1200"/>
              </a:spcBef>
              <a:spcAft>
                <a:spcPts val="0"/>
              </a:spcAft>
              <a:buNone/>
            </a:pPr>
            <a:r>
              <a:t/>
            </a:r>
            <a:endParaRPr b="1" sz="2300">
              <a:solidFill>
                <a:srgbClr val="000000"/>
              </a:solidFill>
              <a:latin typeface="Arial"/>
              <a:ea typeface="Arial"/>
              <a:cs typeface="Arial"/>
              <a:sym typeface="Arial"/>
            </a:endParaRPr>
          </a:p>
          <a:p>
            <a:pPr indent="0" lvl="0" marL="12700" marR="5080" rtl="0" algn="l">
              <a:lnSpc>
                <a:spcPct val="70000"/>
              </a:lnSpc>
              <a:spcBef>
                <a:spcPts val="1125"/>
              </a:spcBef>
              <a:spcAft>
                <a:spcPts val="0"/>
              </a:spcAft>
              <a:buFont typeface="Arial"/>
              <a:buNone/>
            </a:pPr>
            <a:r>
              <a:t/>
            </a:r>
            <a:endParaRPr sz="3500">
              <a:solidFill>
                <a:srgbClr val="000000"/>
              </a:solidFill>
              <a:latin typeface="Calibri"/>
              <a:ea typeface="Calibri"/>
              <a:cs typeface="Calibri"/>
              <a:sym typeface="Calibri"/>
            </a:endParaRPr>
          </a:p>
        </p:txBody>
      </p:sp>
      <p:pic>
        <p:nvPicPr>
          <p:cNvPr id="273" name="Google Shape;273;p34"/>
          <p:cNvPicPr preferRelativeResize="0"/>
          <p:nvPr/>
        </p:nvPicPr>
        <p:blipFill>
          <a:blip r:embed="rId3">
            <a:alphaModFix/>
          </a:blip>
          <a:stretch>
            <a:fillRect/>
          </a:stretch>
        </p:blipFill>
        <p:spPr>
          <a:xfrm>
            <a:off x="46150" y="5680874"/>
            <a:ext cx="8040177" cy="11463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5"/>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 2 column</a:t>
            </a:r>
            <a:endParaRPr/>
          </a:p>
        </p:txBody>
      </p:sp>
      <p:sp>
        <p:nvSpPr>
          <p:cNvPr id="280" name="Google Shape;280;p35"/>
          <p:cNvSpPr txBox="1"/>
          <p:nvPr>
            <p:ph idx="1" type="body"/>
          </p:nvPr>
        </p:nvSpPr>
        <p:spPr>
          <a:xfrm>
            <a:off x="371475" y="114300"/>
            <a:ext cx="8001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SzPts val="2700"/>
              <a:buNone/>
            </a:pPr>
            <a:r>
              <a:rPr b="0" lang="en-US">
                <a:latin typeface="Calibri"/>
                <a:ea typeface="Calibri"/>
                <a:cs typeface="Calibri"/>
                <a:sym typeface="Calibri"/>
              </a:rPr>
              <a:t>Questions &amp; Answers</a:t>
            </a:r>
            <a:endParaRPr b="0">
              <a:latin typeface="Calibri"/>
              <a:ea typeface="Calibri"/>
              <a:cs typeface="Calibri"/>
              <a:sym typeface="Calibri"/>
            </a:endParaRPr>
          </a:p>
        </p:txBody>
      </p:sp>
      <p:pic>
        <p:nvPicPr>
          <p:cNvPr id="281" name="Google Shape;281;p35"/>
          <p:cNvPicPr preferRelativeResize="0"/>
          <p:nvPr/>
        </p:nvPicPr>
        <p:blipFill rotWithShape="1">
          <a:blip r:embed="rId3">
            <a:alphaModFix/>
          </a:blip>
          <a:srcRect b="0" l="0" r="0" t="0"/>
          <a:stretch/>
        </p:blipFill>
        <p:spPr>
          <a:xfrm>
            <a:off x="7437898" y="5193827"/>
            <a:ext cx="1549900" cy="1549875"/>
          </a:xfrm>
          <a:prstGeom prst="rect">
            <a:avLst/>
          </a:prstGeom>
          <a:noFill/>
          <a:ln>
            <a:noFill/>
          </a:ln>
        </p:spPr>
      </p:pic>
      <p:pic>
        <p:nvPicPr>
          <p:cNvPr id="282" name="Google Shape;282;p35"/>
          <p:cNvPicPr preferRelativeResize="0"/>
          <p:nvPr/>
        </p:nvPicPr>
        <p:blipFill>
          <a:blip r:embed="rId4">
            <a:alphaModFix/>
          </a:blip>
          <a:stretch>
            <a:fillRect/>
          </a:stretch>
        </p:blipFill>
        <p:spPr>
          <a:xfrm>
            <a:off x="38450" y="5663000"/>
            <a:ext cx="8111601" cy="1156550"/>
          </a:xfrm>
          <a:prstGeom prst="rect">
            <a:avLst/>
          </a:prstGeom>
          <a:noFill/>
          <a:ln>
            <a:noFill/>
          </a:ln>
        </p:spPr>
      </p:pic>
      <p:pic>
        <p:nvPicPr>
          <p:cNvPr id="283" name="Google Shape;283;p35"/>
          <p:cNvPicPr preferRelativeResize="0"/>
          <p:nvPr/>
        </p:nvPicPr>
        <p:blipFill>
          <a:blip r:embed="rId5">
            <a:alphaModFix/>
          </a:blip>
          <a:stretch>
            <a:fillRect/>
          </a:stretch>
        </p:blipFill>
        <p:spPr>
          <a:xfrm>
            <a:off x="1059625" y="1585535"/>
            <a:ext cx="2855650" cy="2885775"/>
          </a:xfrm>
          <a:prstGeom prst="rect">
            <a:avLst/>
          </a:prstGeom>
          <a:noFill/>
          <a:ln>
            <a:noFill/>
          </a:ln>
        </p:spPr>
      </p:pic>
      <p:sp>
        <p:nvSpPr>
          <p:cNvPr id="284" name="Google Shape;284;p35"/>
          <p:cNvSpPr txBox="1"/>
          <p:nvPr/>
        </p:nvSpPr>
        <p:spPr>
          <a:xfrm>
            <a:off x="1114425" y="4440525"/>
            <a:ext cx="2660100" cy="4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solidFill>
                  <a:schemeClr val="dk1"/>
                </a:solidFill>
                <a:latin typeface="Red Hat Text"/>
                <a:ea typeface="Red Hat Text"/>
                <a:cs typeface="Red Hat Text"/>
                <a:sym typeface="Red Hat Text"/>
              </a:rPr>
              <a:t>Dr. Mike Levere</a:t>
            </a:r>
            <a:endParaRPr sz="2200">
              <a:solidFill>
                <a:schemeClr val="dk1"/>
              </a:solidFill>
              <a:latin typeface="Red Hat Text"/>
              <a:ea typeface="Red Hat Text"/>
              <a:cs typeface="Red Hat Text"/>
              <a:sym typeface="Red Hat Text"/>
            </a:endParaRPr>
          </a:p>
        </p:txBody>
      </p:sp>
      <p:pic>
        <p:nvPicPr>
          <p:cNvPr id="285" name="Google Shape;285;p35"/>
          <p:cNvPicPr preferRelativeResize="0"/>
          <p:nvPr/>
        </p:nvPicPr>
        <p:blipFill>
          <a:blip r:embed="rId6">
            <a:alphaModFix/>
          </a:blip>
          <a:stretch>
            <a:fillRect/>
          </a:stretch>
        </p:blipFill>
        <p:spPr>
          <a:xfrm>
            <a:off x="5329700" y="1585525"/>
            <a:ext cx="2312372" cy="2885775"/>
          </a:xfrm>
          <a:prstGeom prst="rect">
            <a:avLst/>
          </a:prstGeom>
          <a:noFill/>
          <a:ln>
            <a:noFill/>
          </a:ln>
        </p:spPr>
      </p:pic>
      <p:sp>
        <p:nvSpPr>
          <p:cNvPr id="286" name="Google Shape;286;p35"/>
          <p:cNvSpPr txBox="1"/>
          <p:nvPr/>
        </p:nvSpPr>
        <p:spPr>
          <a:xfrm>
            <a:off x="5362538" y="4405875"/>
            <a:ext cx="22467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solidFill>
                  <a:schemeClr val="dk1"/>
                </a:solidFill>
                <a:latin typeface="Red Hat Text"/>
                <a:ea typeface="Red Hat Text"/>
                <a:cs typeface="Red Hat Text"/>
                <a:sym typeface="Red Hat Text"/>
              </a:rPr>
              <a:t>JJ Hanley</a:t>
            </a:r>
            <a:endParaRPr sz="2200">
              <a:solidFill>
                <a:schemeClr val="dk1"/>
              </a:solidFill>
              <a:latin typeface="Red Hat Text"/>
              <a:ea typeface="Red Hat Text"/>
              <a:cs typeface="Red Hat Text"/>
              <a:sym typeface="Red Hat Tex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White title slide</a:t>
            </a:r>
            <a:endParaRPr/>
          </a:p>
        </p:txBody>
      </p:sp>
      <p:sp>
        <p:nvSpPr>
          <p:cNvPr id="293" name="Google Shape;293;p36"/>
          <p:cNvSpPr txBox="1"/>
          <p:nvPr>
            <p:ph idx="1" type="body"/>
          </p:nvPr>
        </p:nvSpPr>
        <p:spPr>
          <a:xfrm>
            <a:off x="535200" y="550475"/>
            <a:ext cx="8001000" cy="3258300"/>
          </a:xfrm>
          <a:prstGeom prst="rect">
            <a:avLst/>
          </a:prstGeom>
          <a:noFill/>
          <a:ln>
            <a:noFill/>
          </a:ln>
        </p:spPr>
        <p:txBody>
          <a:bodyPr anchorCtr="0" anchor="b" bIns="0" lIns="0" spcFirstLastPara="1" rIns="91425" wrap="square" tIns="45700">
            <a:normAutofit fontScale="47500"/>
          </a:bodyPr>
          <a:lstStyle/>
          <a:p>
            <a:pPr indent="0" lvl="0" marL="0" rtl="0" algn="ctr">
              <a:lnSpc>
                <a:spcPct val="100000"/>
              </a:lnSpc>
              <a:spcBef>
                <a:spcPts val="0"/>
              </a:spcBef>
              <a:spcAft>
                <a:spcPts val="0"/>
              </a:spcAft>
              <a:buNone/>
            </a:pPr>
            <a:r>
              <a:rPr b="0" lang="en-US" sz="3600">
                <a:solidFill>
                  <a:srgbClr val="000000"/>
                </a:solidFill>
                <a:latin typeface="Calibri"/>
                <a:ea typeface="Calibri"/>
                <a:cs typeface="Calibri"/>
                <a:sym typeface="Calibri"/>
              </a:rPr>
              <a:t>Thank you for joining us for today’s webinar:</a:t>
            </a:r>
            <a:endParaRPr b="0" sz="3600">
              <a:solidFill>
                <a:srgbClr val="000000"/>
              </a:solidFill>
              <a:latin typeface="Calibri"/>
              <a:ea typeface="Calibri"/>
              <a:cs typeface="Calibri"/>
              <a:sym typeface="Calibri"/>
            </a:endParaRPr>
          </a:p>
          <a:p>
            <a:pPr indent="0" lvl="0" marL="12700" marR="5080" rtl="0" algn="ctr">
              <a:lnSpc>
                <a:spcPct val="180000"/>
              </a:lnSpc>
              <a:spcBef>
                <a:spcPts val="0"/>
              </a:spcBef>
              <a:spcAft>
                <a:spcPts val="0"/>
              </a:spcAft>
              <a:buNone/>
            </a:pPr>
            <a:r>
              <a:rPr b="0" lang="en-US" sz="3750">
                <a:solidFill>
                  <a:srgbClr val="000000"/>
                </a:solidFill>
                <a:latin typeface="Calibri"/>
                <a:ea typeface="Calibri"/>
                <a:cs typeface="Calibri"/>
                <a:sym typeface="Calibri"/>
              </a:rPr>
              <a:t>Improving Financial Security for People with Disabilities through ABLE Accounts</a:t>
            </a:r>
            <a:endParaRPr b="0" sz="3750">
              <a:solidFill>
                <a:srgbClr val="000000"/>
              </a:solidFill>
              <a:latin typeface="Calibri"/>
              <a:ea typeface="Calibri"/>
              <a:cs typeface="Calibri"/>
              <a:sym typeface="Calibri"/>
            </a:endParaRPr>
          </a:p>
          <a:p>
            <a:pPr indent="0" lvl="0" marL="12700" marR="5080" rtl="0" algn="ctr">
              <a:lnSpc>
                <a:spcPct val="107916"/>
              </a:lnSpc>
              <a:spcBef>
                <a:spcPts val="0"/>
              </a:spcBef>
              <a:spcAft>
                <a:spcPts val="0"/>
              </a:spcAft>
              <a:buNone/>
            </a:pPr>
            <a:r>
              <a:rPr b="0" lang="en-US" sz="3600">
                <a:solidFill>
                  <a:srgbClr val="000000"/>
                </a:solidFill>
                <a:latin typeface="Calibri"/>
                <a:ea typeface="Calibri"/>
                <a:cs typeface="Calibri"/>
                <a:sym typeface="Calibri"/>
              </a:rPr>
              <a:t>Please remember that today’s webinar was recorded and will be posted on our website: </a:t>
            </a:r>
            <a:r>
              <a:rPr lang="en-US" sz="3600">
                <a:solidFill>
                  <a:srgbClr val="000000"/>
                </a:solidFill>
                <a:latin typeface="Calibri"/>
                <a:ea typeface="Calibri"/>
                <a:cs typeface="Calibri"/>
                <a:sym typeface="Calibri"/>
              </a:rPr>
              <a:t>cfs.rdrc.wisc.edu</a:t>
            </a:r>
            <a:endParaRPr sz="3600">
              <a:solidFill>
                <a:srgbClr val="000000"/>
              </a:solidFill>
              <a:latin typeface="Calibri"/>
              <a:ea typeface="Calibri"/>
              <a:cs typeface="Calibri"/>
              <a:sym typeface="Calibri"/>
            </a:endParaRPr>
          </a:p>
          <a:p>
            <a:pPr indent="0" lvl="0" marL="0" rtl="0" algn="ctr">
              <a:lnSpc>
                <a:spcPct val="100000"/>
              </a:lnSpc>
              <a:spcBef>
                <a:spcPts val="675"/>
              </a:spcBef>
              <a:spcAft>
                <a:spcPts val="0"/>
              </a:spcAft>
              <a:buNone/>
            </a:pPr>
            <a:r>
              <a:rPr b="0" lang="en-US" sz="3600">
                <a:solidFill>
                  <a:srgbClr val="000000"/>
                </a:solidFill>
                <a:latin typeface="Calibri"/>
                <a:ea typeface="Calibri"/>
                <a:cs typeface="Calibri"/>
                <a:sym typeface="Calibri"/>
              </a:rPr>
              <a:t>within two business days.</a:t>
            </a:r>
            <a:endParaRPr b="0" sz="3600">
              <a:solidFill>
                <a:srgbClr val="000000"/>
              </a:solidFill>
              <a:latin typeface="Calibri"/>
              <a:ea typeface="Calibri"/>
              <a:cs typeface="Calibri"/>
              <a:sym typeface="Calibri"/>
            </a:endParaRPr>
          </a:p>
          <a:p>
            <a:pPr indent="0" lvl="0" marL="0" rtl="0" algn="l">
              <a:lnSpc>
                <a:spcPct val="100000"/>
              </a:lnSpc>
              <a:spcBef>
                <a:spcPts val="55"/>
              </a:spcBef>
              <a:spcAft>
                <a:spcPts val="0"/>
              </a:spcAft>
              <a:buNone/>
            </a:pPr>
            <a:r>
              <a:t/>
            </a:r>
            <a:endParaRPr b="0" sz="3600">
              <a:solidFill>
                <a:srgbClr val="000000"/>
              </a:solidFill>
              <a:latin typeface="Calibri"/>
              <a:ea typeface="Calibri"/>
              <a:cs typeface="Calibri"/>
              <a:sym typeface="Calibri"/>
            </a:endParaRPr>
          </a:p>
          <a:p>
            <a:pPr indent="0" lvl="0" marL="893443" marR="887093" rtl="0" algn="ctr">
              <a:lnSpc>
                <a:spcPct val="124600"/>
              </a:lnSpc>
              <a:spcBef>
                <a:spcPts val="5"/>
              </a:spcBef>
              <a:spcAft>
                <a:spcPts val="0"/>
              </a:spcAft>
              <a:buNone/>
            </a:pPr>
            <a:r>
              <a:rPr b="0" lang="en-US" sz="3600">
                <a:solidFill>
                  <a:srgbClr val="000000"/>
                </a:solidFill>
                <a:latin typeface="Calibri"/>
                <a:ea typeface="Calibri"/>
                <a:cs typeface="Calibri"/>
                <a:sym typeface="Calibri"/>
              </a:rPr>
              <a:t>Questions? Please contact Jonathon Ferguson at jonathon.ferguson@wisc.edu</a:t>
            </a:r>
            <a:endParaRPr b="0" sz="3600">
              <a:solidFill>
                <a:srgbClr val="000000"/>
              </a:solidFill>
              <a:latin typeface="Calibri"/>
              <a:ea typeface="Calibri"/>
              <a:cs typeface="Calibri"/>
              <a:sym typeface="Calibri"/>
            </a:endParaRPr>
          </a:p>
          <a:p>
            <a:pPr indent="0" lvl="0" marL="12700" marR="5080" rtl="0" algn="ctr">
              <a:lnSpc>
                <a:spcPct val="180000"/>
              </a:lnSpc>
              <a:spcBef>
                <a:spcPts val="0"/>
              </a:spcBef>
              <a:spcAft>
                <a:spcPts val="0"/>
              </a:spcAft>
              <a:buNone/>
            </a:pPr>
            <a:r>
              <a:t/>
            </a:r>
            <a:endParaRPr b="0">
              <a:solidFill>
                <a:srgbClr val="000000"/>
              </a:solidFill>
              <a:latin typeface="Calibri"/>
              <a:ea typeface="Calibri"/>
              <a:cs typeface="Calibri"/>
              <a:sym typeface="Calibri"/>
            </a:endParaRPr>
          </a:p>
          <a:p>
            <a:pPr indent="0" lvl="0" marL="0" rtl="0" algn="l">
              <a:lnSpc>
                <a:spcPct val="90000"/>
              </a:lnSpc>
              <a:spcBef>
                <a:spcPts val="0"/>
              </a:spcBef>
              <a:spcAft>
                <a:spcPts val="0"/>
              </a:spcAft>
              <a:buSzPct val="90000"/>
              <a:buNone/>
            </a:pPr>
            <a:r>
              <a:t/>
            </a:r>
            <a:endParaRPr/>
          </a:p>
        </p:txBody>
      </p:sp>
      <p:pic>
        <p:nvPicPr>
          <p:cNvPr id="294" name="Google Shape;294;p36"/>
          <p:cNvPicPr preferRelativeResize="0"/>
          <p:nvPr/>
        </p:nvPicPr>
        <p:blipFill rotWithShape="1">
          <a:blip r:embed="rId3">
            <a:alphaModFix/>
          </a:blip>
          <a:srcRect b="0" l="0" r="0" t="0"/>
          <a:stretch/>
        </p:blipFill>
        <p:spPr>
          <a:xfrm>
            <a:off x="3515175" y="3504650"/>
            <a:ext cx="1981199" cy="2004059"/>
          </a:xfrm>
          <a:prstGeom prst="rect">
            <a:avLst/>
          </a:prstGeom>
          <a:noFill/>
          <a:ln>
            <a:noFill/>
          </a:ln>
        </p:spPr>
      </p:pic>
      <p:pic>
        <p:nvPicPr>
          <p:cNvPr id="295" name="Google Shape;295;p36"/>
          <p:cNvPicPr preferRelativeResize="0"/>
          <p:nvPr/>
        </p:nvPicPr>
        <p:blipFill>
          <a:blip r:embed="rId4">
            <a:alphaModFix/>
          </a:blip>
          <a:stretch>
            <a:fillRect/>
          </a:stretch>
        </p:blipFill>
        <p:spPr>
          <a:xfrm>
            <a:off x="183075" y="5820625"/>
            <a:ext cx="7134423" cy="101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 2 column</a:t>
            </a:r>
            <a:endParaRPr/>
          </a:p>
        </p:txBody>
      </p:sp>
      <p:sp>
        <p:nvSpPr>
          <p:cNvPr id="96" name="Google Shape;96;p14"/>
          <p:cNvSpPr txBox="1"/>
          <p:nvPr>
            <p:ph idx="4" type="body"/>
          </p:nvPr>
        </p:nvSpPr>
        <p:spPr>
          <a:xfrm>
            <a:off x="4667675" y="1840450"/>
            <a:ext cx="4084800" cy="4446000"/>
          </a:xfrm>
          <a:prstGeom prst="rect">
            <a:avLst/>
          </a:prstGeom>
          <a:noFill/>
          <a:ln>
            <a:noFill/>
          </a:ln>
        </p:spPr>
        <p:txBody>
          <a:bodyPr anchorCtr="0" anchor="t" bIns="45700" lIns="0" spcFirstLastPara="1" rIns="91425" wrap="square" tIns="45700">
            <a:normAutofit/>
          </a:bodyPr>
          <a:lstStyle/>
          <a:p>
            <a:pPr indent="-355600" lvl="1" marL="9144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Welcome &amp; Introduction</a:t>
            </a:r>
            <a:endParaRPr sz="2000">
              <a:solidFill>
                <a:srgbClr val="000000"/>
              </a:solidFill>
              <a:latin typeface="Calibri"/>
              <a:ea typeface="Calibri"/>
              <a:cs typeface="Calibri"/>
              <a:sym typeface="Calibri"/>
            </a:endParaRPr>
          </a:p>
          <a:p>
            <a:pPr indent="-355600" lvl="1" marL="9144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Presentations:</a:t>
            </a:r>
            <a:endParaRPr sz="2000">
              <a:solidFill>
                <a:srgbClr val="000000"/>
              </a:solidFill>
              <a:latin typeface="Calibri"/>
              <a:ea typeface="Calibri"/>
              <a:cs typeface="Calibri"/>
              <a:sym typeface="Calibri"/>
            </a:endParaRPr>
          </a:p>
          <a:p>
            <a:pPr indent="-355600" lvl="2" marL="13716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Research Overview</a:t>
            </a:r>
            <a:endParaRPr sz="2000">
              <a:solidFill>
                <a:srgbClr val="000000"/>
              </a:solidFill>
              <a:latin typeface="Calibri"/>
              <a:ea typeface="Calibri"/>
              <a:cs typeface="Calibri"/>
              <a:sym typeface="Calibri"/>
            </a:endParaRPr>
          </a:p>
          <a:p>
            <a:pPr indent="-355600" lvl="2" marL="13716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Policy &amp; Practice Implications</a:t>
            </a:r>
            <a:endParaRPr sz="2000">
              <a:solidFill>
                <a:srgbClr val="000000"/>
              </a:solidFill>
              <a:latin typeface="Calibri"/>
              <a:ea typeface="Calibri"/>
              <a:cs typeface="Calibri"/>
              <a:sym typeface="Calibri"/>
            </a:endParaRPr>
          </a:p>
          <a:p>
            <a:pPr indent="-355600" lvl="1" marL="9144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Questions &amp; Answers</a:t>
            </a:r>
            <a:endParaRPr sz="2000">
              <a:solidFill>
                <a:srgbClr val="000000"/>
              </a:solidFill>
              <a:latin typeface="Calibri"/>
              <a:ea typeface="Calibri"/>
              <a:cs typeface="Calibri"/>
              <a:sym typeface="Calibri"/>
            </a:endParaRPr>
          </a:p>
          <a:p>
            <a:pPr indent="-355600" lvl="1" marL="914400" rtl="0" algn="l">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Sign Off</a:t>
            </a:r>
            <a:endParaRPr sz="2000">
              <a:solidFill>
                <a:srgbClr val="000000"/>
              </a:solidFill>
              <a:latin typeface="Calibri"/>
              <a:ea typeface="Calibri"/>
              <a:cs typeface="Calibri"/>
              <a:sym typeface="Calibri"/>
            </a:endParaRPr>
          </a:p>
          <a:p>
            <a:pPr indent="0" lvl="0" marL="91440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rgbClr val="000000"/>
              </a:solidFill>
              <a:latin typeface="Calibri"/>
              <a:ea typeface="Calibri"/>
              <a:cs typeface="Calibri"/>
              <a:sym typeface="Calibri"/>
            </a:endParaRPr>
          </a:p>
          <a:p>
            <a:pPr indent="-60007" lvl="0" marL="171450" rtl="0" algn="l">
              <a:lnSpc>
                <a:spcPct val="90000"/>
              </a:lnSpc>
              <a:spcBef>
                <a:spcPts val="0"/>
              </a:spcBef>
              <a:spcAft>
                <a:spcPts val="0"/>
              </a:spcAft>
              <a:buSzPts val="1755"/>
              <a:buFont typeface="Arial"/>
              <a:buNone/>
            </a:pPr>
            <a:r>
              <a:t/>
            </a:r>
            <a:endParaRPr/>
          </a:p>
        </p:txBody>
      </p:sp>
      <p:pic>
        <p:nvPicPr>
          <p:cNvPr id="97" name="Google Shape;97;p14"/>
          <p:cNvPicPr preferRelativeResize="0"/>
          <p:nvPr/>
        </p:nvPicPr>
        <p:blipFill rotWithShape="1">
          <a:blip r:embed="rId3">
            <a:alphaModFix/>
          </a:blip>
          <a:srcRect b="0" l="0" r="0" t="0"/>
          <a:stretch/>
        </p:blipFill>
        <p:spPr>
          <a:xfrm>
            <a:off x="914938" y="2122393"/>
            <a:ext cx="2494787" cy="2278379"/>
          </a:xfrm>
          <a:prstGeom prst="rect">
            <a:avLst/>
          </a:prstGeom>
          <a:noFill/>
          <a:ln>
            <a:noFill/>
          </a:ln>
        </p:spPr>
      </p:pic>
      <p:sp>
        <p:nvSpPr>
          <p:cNvPr id="98" name="Google Shape;98;p14"/>
          <p:cNvSpPr txBox="1"/>
          <p:nvPr/>
        </p:nvSpPr>
        <p:spPr>
          <a:xfrm>
            <a:off x="662313" y="4411975"/>
            <a:ext cx="3000000" cy="923400"/>
          </a:xfrm>
          <a:prstGeom prst="rect">
            <a:avLst/>
          </a:prstGeom>
          <a:noFill/>
          <a:ln>
            <a:noFill/>
          </a:ln>
        </p:spPr>
        <p:txBody>
          <a:bodyPr anchorCtr="0" anchor="t" bIns="91425" lIns="91425" spcFirstLastPara="1" rIns="91425" wrap="square" tIns="91425">
            <a:spAutoFit/>
          </a:bodyPr>
          <a:lstStyle/>
          <a:p>
            <a:pPr indent="403225" lvl="0" marL="164465" marR="160020" rtl="0" algn="l">
              <a:spcBef>
                <a:spcPts val="0"/>
              </a:spcBef>
              <a:spcAft>
                <a:spcPts val="0"/>
              </a:spcAft>
              <a:buNone/>
            </a:pPr>
            <a:r>
              <a:rPr b="1" lang="en-US" sz="1600">
                <a:latin typeface="Calibri"/>
                <a:ea typeface="Calibri"/>
                <a:cs typeface="Calibri"/>
                <a:sym typeface="Calibri"/>
              </a:rPr>
              <a:t>Jonathon Ferguson </a:t>
            </a:r>
            <a:r>
              <a:rPr lang="en-US" sz="1600">
                <a:latin typeface="Calibri"/>
                <a:ea typeface="Calibri"/>
                <a:cs typeface="Calibri"/>
                <a:sym typeface="Calibri"/>
              </a:rPr>
              <a:t>Financial Capability Specialist </a:t>
            </a:r>
            <a:endParaRPr sz="1600">
              <a:latin typeface="Calibri"/>
              <a:ea typeface="Calibri"/>
              <a:cs typeface="Calibri"/>
              <a:sym typeface="Calibri"/>
            </a:endParaRPr>
          </a:p>
          <a:p>
            <a:pPr indent="0" lvl="0" marL="12700" rtl="0" algn="l">
              <a:spcBef>
                <a:spcPts val="0"/>
              </a:spcBef>
              <a:spcAft>
                <a:spcPts val="0"/>
              </a:spcAft>
              <a:buNone/>
            </a:pPr>
            <a:r>
              <a:rPr lang="en-US" sz="1600">
                <a:latin typeface="Calibri"/>
                <a:ea typeface="Calibri"/>
                <a:cs typeface="Calibri"/>
                <a:sym typeface="Calibri"/>
              </a:rPr>
              <a:t>University of Wisconsin-Madison</a:t>
            </a:r>
            <a:endParaRPr/>
          </a:p>
        </p:txBody>
      </p:sp>
      <p:pic>
        <p:nvPicPr>
          <p:cNvPr id="99" name="Google Shape;99;p14"/>
          <p:cNvPicPr preferRelativeResize="0"/>
          <p:nvPr/>
        </p:nvPicPr>
        <p:blipFill rotWithShape="1">
          <a:blip r:embed="rId4">
            <a:alphaModFix/>
          </a:blip>
          <a:srcRect b="0" l="0" r="0" t="0"/>
          <a:stretch/>
        </p:blipFill>
        <p:spPr>
          <a:xfrm>
            <a:off x="5774350" y="4316213"/>
            <a:ext cx="2206943" cy="2206943"/>
          </a:xfrm>
          <a:prstGeom prst="rect">
            <a:avLst/>
          </a:prstGeom>
          <a:noFill/>
          <a:ln>
            <a:noFill/>
          </a:ln>
        </p:spPr>
      </p:pic>
      <p:sp>
        <p:nvSpPr>
          <p:cNvPr id="100" name="Google Shape;100;p14"/>
          <p:cNvSpPr txBox="1"/>
          <p:nvPr>
            <p:ph idx="1" type="body"/>
          </p:nvPr>
        </p:nvSpPr>
        <p:spPr>
          <a:xfrm>
            <a:off x="215400" y="188125"/>
            <a:ext cx="8713200" cy="1066800"/>
          </a:xfrm>
          <a:prstGeom prst="rect">
            <a:avLst/>
          </a:prstGeom>
          <a:noFill/>
          <a:ln>
            <a:noFill/>
          </a:ln>
        </p:spPr>
        <p:txBody>
          <a:bodyPr anchorCtr="0" anchor="b" bIns="0" lIns="0" spcFirstLastPara="1" rIns="91425" wrap="square" tIns="45700">
            <a:normAutofit/>
          </a:bodyPr>
          <a:lstStyle/>
          <a:p>
            <a:pPr indent="0" lvl="0" marL="0" rtl="0" algn="l">
              <a:lnSpc>
                <a:spcPct val="100000"/>
              </a:lnSpc>
              <a:spcBef>
                <a:spcPts val="0"/>
              </a:spcBef>
              <a:spcAft>
                <a:spcPts val="0"/>
              </a:spcAft>
              <a:buClr>
                <a:srgbClr val="000000"/>
              </a:buClr>
              <a:buFont typeface="Arial"/>
              <a:buNone/>
            </a:pPr>
            <a:r>
              <a:rPr b="0" lang="en-US" sz="2700">
                <a:solidFill>
                  <a:srgbClr val="424242"/>
                </a:solidFill>
                <a:highlight>
                  <a:schemeClr val="lt1"/>
                </a:highlight>
                <a:latin typeface="Calibri"/>
                <a:ea typeface="Calibri"/>
                <a:cs typeface="Calibri"/>
                <a:sym typeface="Calibri"/>
              </a:rPr>
              <a:t>Improving Financial Security for People with Disabilities through ABLE Accounts</a:t>
            </a:r>
            <a:endParaRPr sz="2500"/>
          </a:p>
        </p:txBody>
      </p:sp>
      <p:pic>
        <p:nvPicPr>
          <p:cNvPr id="101" name="Google Shape;101;p14"/>
          <p:cNvPicPr preferRelativeResize="0"/>
          <p:nvPr/>
        </p:nvPicPr>
        <p:blipFill>
          <a:blip r:embed="rId5">
            <a:alphaModFix/>
          </a:blip>
          <a:stretch>
            <a:fillRect/>
          </a:stretch>
        </p:blipFill>
        <p:spPr>
          <a:xfrm>
            <a:off x="38450" y="5687059"/>
            <a:ext cx="7942851" cy="11324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 2 column</a:t>
            </a:r>
            <a:endParaRPr/>
          </a:p>
        </p:txBody>
      </p:sp>
      <p:sp>
        <p:nvSpPr>
          <p:cNvPr id="108" name="Google Shape;108;p15"/>
          <p:cNvSpPr txBox="1"/>
          <p:nvPr>
            <p:ph idx="1" type="body"/>
          </p:nvPr>
        </p:nvSpPr>
        <p:spPr>
          <a:xfrm>
            <a:off x="371475" y="114300"/>
            <a:ext cx="8001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SzPts val="2700"/>
              <a:buNone/>
            </a:pPr>
            <a:r>
              <a:rPr b="0" lang="en-US">
                <a:latin typeface="Calibri"/>
                <a:ea typeface="Calibri"/>
                <a:cs typeface="Calibri"/>
                <a:sym typeface="Calibri"/>
              </a:rPr>
              <a:t>Our Presenters</a:t>
            </a:r>
            <a:endParaRPr b="0">
              <a:latin typeface="Calibri"/>
              <a:ea typeface="Calibri"/>
              <a:cs typeface="Calibri"/>
              <a:sym typeface="Calibri"/>
            </a:endParaRPr>
          </a:p>
        </p:txBody>
      </p:sp>
      <p:pic>
        <p:nvPicPr>
          <p:cNvPr id="109" name="Google Shape;109;p15"/>
          <p:cNvPicPr preferRelativeResize="0"/>
          <p:nvPr/>
        </p:nvPicPr>
        <p:blipFill rotWithShape="1">
          <a:blip r:embed="rId3">
            <a:alphaModFix/>
          </a:blip>
          <a:srcRect b="0" l="0" r="0" t="0"/>
          <a:stretch/>
        </p:blipFill>
        <p:spPr>
          <a:xfrm>
            <a:off x="7437898" y="5193827"/>
            <a:ext cx="1549900" cy="1549875"/>
          </a:xfrm>
          <a:prstGeom prst="rect">
            <a:avLst/>
          </a:prstGeom>
          <a:noFill/>
          <a:ln>
            <a:noFill/>
          </a:ln>
        </p:spPr>
      </p:pic>
      <p:pic>
        <p:nvPicPr>
          <p:cNvPr id="110" name="Google Shape;110;p15"/>
          <p:cNvPicPr preferRelativeResize="0"/>
          <p:nvPr/>
        </p:nvPicPr>
        <p:blipFill>
          <a:blip r:embed="rId4">
            <a:alphaModFix/>
          </a:blip>
          <a:stretch>
            <a:fillRect/>
          </a:stretch>
        </p:blipFill>
        <p:spPr>
          <a:xfrm>
            <a:off x="38450" y="5684149"/>
            <a:ext cx="7963300" cy="1135400"/>
          </a:xfrm>
          <a:prstGeom prst="rect">
            <a:avLst/>
          </a:prstGeom>
          <a:noFill/>
          <a:ln>
            <a:noFill/>
          </a:ln>
        </p:spPr>
      </p:pic>
      <p:pic>
        <p:nvPicPr>
          <p:cNvPr id="111" name="Google Shape;111;p15"/>
          <p:cNvPicPr preferRelativeResize="0"/>
          <p:nvPr/>
        </p:nvPicPr>
        <p:blipFill>
          <a:blip r:embed="rId5">
            <a:alphaModFix/>
          </a:blip>
          <a:stretch>
            <a:fillRect/>
          </a:stretch>
        </p:blipFill>
        <p:spPr>
          <a:xfrm>
            <a:off x="1059625" y="1585535"/>
            <a:ext cx="2855650" cy="2885775"/>
          </a:xfrm>
          <a:prstGeom prst="rect">
            <a:avLst/>
          </a:prstGeom>
          <a:noFill/>
          <a:ln>
            <a:noFill/>
          </a:ln>
        </p:spPr>
      </p:pic>
      <p:pic>
        <p:nvPicPr>
          <p:cNvPr id="112" name="Google Shape;112;p15"/>
          <p:cNvPicPr preferRelativeResize="0"/>
          <p:nvPr/>
        </p:nvPicPr>
        <p:blipFill>
          <a:blip r:embed="rId6">
            <a:alphaModFix/>
          </a:blip>
          <a:stretch>
            <a:fillRect/>
          </a:stretch>
        </p:blipFill>
        <p:spPr>
          <a:xfrm>
            <a:off x="5329700" y="1585525"/>
            <a:ext cx="2312372" cy="2885775"/>
          </a:xfrm>
          <a:prstGeom prst="rect">
            <a:avLst/>
          </a:prstGeom>
          <a:noFill/>
          <a:ln>
            <a:noFill/>
          </a:ln>
        </p:spPr>
      </p:pic>
      <p:sp>
        <p:nvSpPr>
          <p:cNvPr id="113" name="Google Shape;113;p15"/>
          <p:cNvSpPr txBox="1"/>
          <p:nvPr/>
        </p:nvSpPr>
        <p:spPr>
          <a:xfrm>
            <a:off x="1114425" y="4440525"/>
            <a:ext cx="2660100" cy="4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solidFill>
                  <a:schemeClr val="dk1"/>
                </a:solidFill>
                <a:latin typeface="Red Hat Text"/>
                <a:ea typeface="Red Hat Text"/>
                <a:cs typeface="Red Hat Text"/>
                <a:sym typeface="Red Hat Text"/>
              </a:rPr>
              <a:t>Dr. Mike Levere</a:t>
            </a:r>
            <a:endParaRPr sz="2200">
              <a:solidFill>
                <a:schemeClr val="dk1"/>
              </a:solidFill>
              <a:latin typeface="Red Hat Text"/>
              <a:ea typeface="Red Hat Text"/>
              <a:cs typeface="Red Hat Text"/>
              <a:sym typeface="Red Hat Text"/>
            </a:endParaRPr>
          </a:p>
        </p:txBody>
      </p:sp>
      <p:sp>
        <p:nvSpPr>
          <p:cNvPr id="114" name="Google Shape;114;p15"/>
          <p:cNvSpPr txBox="1"/>
          <p:nvPr/>
        </p:nvSpPr>
        <p:spPr>
          <a:xfrm>
            <a:off x="5362538" y="4405875"/>
            <a:ext cx="22467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solidFill>
                  <a:schemeClr val="dk1"/>
                </a:solidFill>
                <a:latin typeface="Red Hat Text"/>
                <a:ea typeface="Red Hat Text"/>
                <a:cs typeface="Red Hat Text"/>
                <a:sym typeface="Red Hat Text"/>
              </a:rPr>
              <a:t>JJ Hanley</a:t>
            </a:r>
            <a:endParaRPr sz="2200">
              <a:solidFill>
                <a:schemeClr val="dk1"/>
              </a:solidFill>
              <a:latin typeface="Red Hat Text"/>
              <a:ea typeface="Red Hat Text"/>
              <a:cs typeface="Red Hat Text"/>
              <a:sym typeface="Red Hat Tex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4294967295" type="title"/>
          </p:nvPr>
        </p:nvSpPr>
        <p:spPr>
          <a:xfrm>
            <a:off x="371475" y="-1066800"/>
            <a:ext cx="8001000" cy="1066800"/>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600"/>
              <a:buFont typeface="Red Hat Display"/>
              <a:buNone/>
            </a:pPr>
            <a:r>
              <a:rPr lang="en-US" sz="1600">
                <a:latin typeface="Red Hat Display"/>
                <a:ea typeface="Red Hat Display"/>
                <a:cs typeface="Red Hat Display"/>
                <a:sym typeface="Red Hat Display"/>
              </a:rPr>
              <a:t>Text</a:t>
            </a:r>
            <a:r>
              <a:rPr lang="en-US" sz="1600"/>
              <a:t> slide</a:t>
            </a:r>
            <a:endParaRPr/>
          </a:p>
        </p:txBody>
      </p:sp>
      <p:sp>
        <p:nvSpPr>
          <p:cNvPr id="121" name="Google Shape;121;p16"/>
          <p:cNvSpPr txBox="1"/>
          <p:nvPr>
            <p:ph idx="1" type="body"/>
          </p:nvPr>
        </p:nvSpPr>
        <p:spPr>
          <a:xfrm>
            <a:off x="410950" y="171050"/>
            <a:ext cx="8001000" cy="1066800"/>
          </a:xfrm>
          <a:prstGeom prst="rect">
            <a:avLst/>
          </a:prstGeom>
          <a:noFill/>
          <a:ln>
            <a:noFill/>
          </a:ln>
        </p:spPr>
        <p:txBody>
          <a:bodyPr anchorCtr="0" anchor="b" bIns="0" lIns="0" spcFirstLastPara="1" rIns="91425" wrap="square" tIns="45700">
            <a:normAutofit fontScale="85000" lnSpcReduction="20000"/>
          </a:bodyPr>
          <a:lstStyle/>
          <a:p>
            <a:pPr indent="0" lvl="0" marL="12700" rtl="0" algn="l">
              <a:lnSpc>
                <a:spcPct val="100000"/>
              </a:lnSpc>
              <a:spcBef>
                <a:spcPts val="0"/>
              </a:spcBef>
              <a:spcAft>
                <a:spcPts val="0"/>
              </a:spcAft>
              <a:buNone/>
            </a:pPr>
            <a:r>
              <a:rPr b="0" lang="en-US" sz="3200" u="sng">
                <a:solidFill>
                  <a:srgbClr val="000000"/>
                </a:solidFill>
                <a:latin typeface="Calibri"/>
                <a:ea typeface="Calibri"/>
                <a:cs typeface="Calibri"/>
                <a:sym typeface="Calibri"/>
              </a:rPr>
              <a:t>Research Overview</a:t>
            </a:r>
            <a:endParaRPr b="0" sz="3200" u="sng">
              <a:solidFill>
                <a:srgbClr val="000000"/>
              </a:solidFill>
              <a:latin typeface="Calibri"/>
              <a:ea typeface="Calibri"/>
              <a:cs typeface="Calibri"/>
              <a:sym typeface="Calibri"/>
            </a:endParaRPr>
          </a:p>
          <a:p>
            <a:pPr indent="0" lvl="0" marL="12700" rtl="0" algn="l">
              <a:lnSpc>
                <a:spcPct val="100000"/>
              </a:lnSpc>
              <a:spcBef>
                <a:spcPts val="0"/>
              </a:spcBef>
              <a:spcAft>
                <a:spcPts val="0"/>
              </a:spcAft>
              <a:buNone/>
            </a:pPr>
            <a:r>
              <a:rPr b="0" lang="en-US" sz="3200">
                <a:solidFill>
                  <a:srgbClr val="232333"/>
                </a:solidFill>
                <a:highlight>
                  <a:srgbClr val="FFFFFF"/>
                </a:highlight>
                <a:latin typeface="Calibri"/>
                <a:ea typeface="Calibri"/>
                <a:cs typeface="Calibri"/>
                <a:sym typeface="Calibri"/>
              </a:rPr>
              <a:t>Improving Financial Security for People with Disabilities through ABLE Accounts </a:t>
            </a:r>
            <a:endParaRPr sz="3200">
              <a:latin typeface="Calibri"/>
              <a:ea typeface="Calibri"/>
              <a:cs typeface="Calibri"/>
              <a:sym typeface="Calibri"/>
            </a:endParaRPr>
          </a:p>
        </p:txBody>
      </p:sp>
      <p:sp>
        <p:nvSpPr>
          <p:cNvPr id="122" name="Google Shape;122;p16"/>
          <p:cNvSpPr txBox="1"/>
          <p:nvPr>
            <p:ph idx="2" type="body"/>
          </p:nvPr>
        </p:nvSpPr>
        <p:spPr>
          <a:xfrm>
            <a:off x="315150" y="1828800"/>
            <a:ext cx="8743200" cy="3423000"/>
          </a:xfrm>
          <a:prstGeom prst="rect">
            <a:avLst/>
          </a:prstGeom>
          <a:noFill/>
          <a:ln>
            <a:noFill/>
          </a:ln>
        </p:spPr>
        <p:txBody>
          <a:bodyPr anchorCtr="0" anchor="t" bIns="45700" lIns="0" spcFirstLastPara="1" rIns="91425" wrap="square" tIns="45700">
            <a:normAutofit/>
          </a:bodyPr>
          <a:lstStyle/>
          <a:p>
            <a:pPr indent="0" lvl="0" marL="12700" rtl="0" algn="l">
              <a:lnSpc>
                <a:spcPct val="100000"/>
              </a:lnSpc>
              <a:spcBef>
                <a:spcPts val="0"/>
              </a:spcBef>
              <a:spcAft>
                <a:spcPts val="0"/>
              </a:spcAft>
              <a:buFont typeface="Arial"/>
              <a:buNone/>
            </a:pPr>
            <a:r>
              <a:rPr lang="en-US" sz="3200">
                <a:solidFill>
                  <a:srgbClr val="232333"/>
                </a:solidFill>
                <a:highlight>
                  <a:schemeClr val="lt1"/>
                </a:highlight>
                <a:latin typeface="Calibri"/>
                <a:ea typeface="Calibri"/>
                <a:cs typeface="Calibri"/>
                <a:sym typeface="Calibri"/>
              </a:rPr>
              <a:t>Improving Financial Security for People with Disabilities: The Promise of ABLE Accounts</a:t>
            </a:r>
            <a:endParaRPr sz="3200">
              <a:solidFill>
                <a:srgbClr val="232333"/>
              </a:solidFill>
              <a:highlight>
                <a:schemeClr val="lt1"/>
              </a:highlight>
              <a:latin typeface="Calibri"/>
              <a:ea typeface="Calibri"/>
              <a:cs typeface="Calibri"/>
              <a:sym typeface="Calibri"/>
            </a:endParaRPr>
          </a:p>
          <a:p>
            <a:pPr indent="0" lvl="0" marL="12700" rtl="0" algn="l">
              <a:lnSpc>
                <a:spcPct val="100000"/>
              </a:lnSpc>
              <a:spcBef>
                <a:spcPts val="0"/>
              </a:spcBef>
              <a:spcAft>
                <a:spcPts val="0"/>
              </a:spcAft>
              <a:buFont typeface="Arial"/>
              <a:buNone/>
            </a:pPr>
            <a:r>
              <a:t/>
            </a:r>
            <a:endParaRPr sz="3200">
              <a:solidFill>
                <a:srgbClr val="232333"/>
              </a:solidFill>
              <a:highlight>
                <a:schemeClr val="lt1"/>
              </a:highlight>
              <a:latin typeface="Calibri"/>
              <a:ea typeface="Calibri"/>
              <a:cs typeface="Calibri"/>
              <a:sym typeface="Calibri"/>
            </a:endParaRPr>
          </a:p>
          <a:p>
            <a:pPr indent="0" lvl="0" marL="12700" rtl="0" algn="l">
              <a:lnSpc>
                <a:spcPct val="100000"/>
              </a:lnSpc>
              <a:spcBef>
                <a:spcPts val="0"/>
              </a:spcBef>
              <a:spcAft>
                <a:spcPts val="0"/>
              </a:spcAft>
              <a:buFont typeface="Arial"/>
              <a:buNone/>
            </a:pPr>
            <a:r>
              <a:rPr lang="en-US" sz="2400">
                <a:solidFill>
                  <a:srgbClr val="232333"/>
                </a:solidFill>
                <a:highlight>
                  <a:schemeClr val="lt1"/>
                </a:highlight>
                <a:latin typeface="Calibri"/>
                <a:ea typeface="Calibri"/>
                <a:cs typeface="Calibri"/>
                <a:sym typeface="Calibri"/>
              </a:rPr>
              <a:t>Guglielmo Briscese (University of Chicago Inclusive Economy Lab)</a:t>
            </a:r>
            <a:endParaRPr sz="2400">
              <a:solidFill>
                <a:srgbClr val="232333"/>
              </a:solidFill>
              <a:highlight>
                <a:schemeClr val="lt1"/>
              </a:highlight>
              <a:latin typeface="Calibri"/>
              <a:ea typeface="Calibri"/>
              <a:cs typeface="Calibri"/>
              <a:sym typeface="Calibri"/>
            </a:endParaRPr>
          </a:p>
          <a:p>
            <a:pPr indent="0" lvl="0" marL="12700" rtl="0" algn="l">
              <a:lnSpc>
                <a:spcPct val="100000"/>
              </a:lnSpc>
              <a:spcBef>
                <a:spcPts val="0"/>
              </a:spcBef>
              <a:spcAft>
                <a:spcPts val="0"/>
              </a:spcAft>
              <a:buFont typeface="Arial"/>
              <a:buNone/>
            </a:pPr>
            <a:r>
              <a:rPr lang="en-US" sz="2400">
                <a:solidFill>
                  <a:srgbClr val="232333"/>
                </a:solidFill>
                <a:highlight>
                  <a:schemeClr val="lt1"/>
                </a:highlight>
                <a:latin typeface="Calibri"/>
                <a:ea typeface="Calibri"/>
                <a:cs typeface="Calibri"/>
                <a:sym typeface="Calibri"/>
              </a:rPr>
              <a:t>Mike Levere (Colgate University)</a:t>
            </a:r>
            <a:endParaRPr sz="2400">
              <a:solidFill>
                <a:srgbClr val="232333"/>
              </a:solidFill>
              <a:highlight>
                <a:schemeClr val="lt1"/>
              </a:highlight>
              <a:latin typeface="Calibri"/>
              <a:ea typeface="Calibri"/>
              <a:cs typeface="Calibri"/>
              <a:sym typeface="Calibri"/>
            </a:endParaRPr>
          </a:p>
          <a:p>
            <a:pPr indent="0" lvl="0" marL="12700" rtl="0" algn="l">
              <a:lnSpc>
                <a:spcPct val="100000"/>
              </a:lnSpc>
              <a:spcBef>
                <a:spcPts val="0"/>
              </a:spcBef>
              <a:spcAft>
                <a:spcPts val="0"/>
              </a:spcAft>
              <a:buFont typeface="Arial"/>
              <a:buNone/>
            </a:pPr>
            <a:r>
              <a:rPr lang="en-US" sz="2400">
                <a:solidFill>
                  <a:srgbClr val="232333"/>
                </a:solidFill>
                <a:highlight>
                  <a:schemeClr val="lt1"/>
                </a:highlight>
                <a:latin typeface="Calibri"/>
                <a:ea typeface="Calibri"/>
                <a:cs typeface="Calibri"/>
                <a:sym typeface="Calibri"/>
              </a:rPr>
              <a:t>Harold Pollack (University of Chicago)</a:t>
            </a:r>
            <a:endParaRPr sz="2400">
              <a:solidFill>
                <a:srgbClr val="232333"/>
              </a:solidFill>
              <a:highlight>
                <a:schemeClr val="lt1"/>
              </a:highlight>
              <a:latin typeface="Calibri"/>
              <a:ea typeface="Calibri"/>
              <a:cs typeface="Calibri"/>
              <a:sym typeface="Calibri"/>
            </a:endParaRPr>
          </a:p>
        </p:txBody>
      </p:sp>
      <p:pic>
        <p:nvPicPr>
          <p:cNvPr id="123" name="Google Shape;123;p16"/>
          <p:cNvPicPr preferRelativeResize="0"/>
          <p:nvPr/>
        </p:nvPicPr>
        <p:blipFill>
          <a:blip r:embed="rId3">
            <a:alphaModFix/>
          </a:blip>
          <a:stretch>
            <a:fillRect/>
          </a:stretch>
        </p:blipFill>
        <p:spPr>
          <a:xfrm>
            <a:off x="38450" y="5668799"/>
            <a:ext cx="8070948" cy="115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0" lvl="0" marL="0" rtl="0" algn="l">
              <a:spcBef>
                <a:spcPts val="750"/>
              </a:spcBef>
              <a:spcAft>
                <a:spcPts val="0"/>
              </a:spcAft>
              <a:buNone/>
            </a:pPr>
            <a:r>
              <a:rPr lang="en-US" sz="1800">
                <a:solidFill>
                  <a:srgbClr val="000000"/>
                </a:solidFill>
                <a:latin typeface="Arial"/>
                <a:ea typeface="Arial"/>
                <a:cs typeface="Arial"/>
                <a:sym typeface="Arial"/>
              </a:rPr>
              <a:t>This research was supported by a grant from the U.S. Social Security Administration (SSA) as part of the Retirement and Disability Research Consortium (RDRC). The findings and conclusions are </a:t>
            </a:r>
            <a:r>
              <a:rPr lang="en-US" sz="1800">
                <a:solidFill>
                  <a:srgbClr val="000000"/>
                </a:solidFill>
                <a:latin typeface="Arial"/>
                <a:ea typeface="Arial"/>
                <a:cs typeface="Arial"/>
                <a:sym typeface="Arial"/>
              </a:rPr>
              <a:t>solely</a:t>
            </a:r>
            <a:r>
              <a:rPr lang="en-US" sz="1800">
                <a:solidFill>
                  <a:srgbClr val="000000"/>
                </a:solidFill>
                <a:latin typeface="Arial"/>
                <a:ea typeface="Arial"/>
                <a:cs typeface="Arial"/>
                <a:sym typeface="Arial"/>
              </a:rPr>
              <a:t> those of the authors and do not represent the views of SSA, any agency of the federal government, the Office of the Illinois State Treasurer, or the University of Wisconsin-Madison Center for Financial Security. </a:t>
            </a:r>
            <a:endParaRPr/>
          </a:p>
        </p:txBody>
      </p:sp>
      <p:sp>
        <p:nvSpPr>
          <p:cNvPr id="130" name="Google Shape;130;p17"/>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Financial security for people with disabilities</a:t>
            </a:r>
            <a:endParaRPr/>
          </a:p>
        </p:txBody>
      </p:sp>
      <p:sp>
        <p:nvSpPr>
          <p:cNvPr id="137" name="Google Shape;137;p18"/>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Managing a disability demands substantial resources, leading to lower rates of financial security (Morris et al. 2021; Warren et al. 2023)</a:t>
            </a:r>
            <a:endParaRPr/>
          </a:p>
          <a:p>
            <a:pPr indent="-354330" lvl="0" marL="457200" rtl="0" algn="l">
              <a:spcBef>
                <a:spcPts val="750"/>
              </a:spcBef>
              <a:spcAft>
                <a:spcPts val="0"/>
              </a:spcAft>
              <a:buSzPts val="1980"/>
              <a:buChar char="•"/>
            </a:pPr>
            <a:r>
              <a:rPr lang="en-US"/>
              <a:t>Particular challenges for those who rely on Supplemental Security Income (SSI) benefits</a:t>
            </a:r>
            <a:endParaRPr/>
          </a:p>
          <a:p>
            <a:pPr indent="-328612" lvl="1" marL="914400" rtl="0" algn="l">
              <a:spcBef>
                <a:spcPts val="375"/>
              </a:spcBef>
              <a:spcAft>
                <a:spcPts val="0"/>
              </a:spcAft>
              <a:buSzPts val="1575"/>
              <a:buChar char="•"/>
            </a:pPr>
            <a:r>
              <a:rPr lang="en-US"/>
              <a:t>$2,000 resource limit for individuals hinders saving and investments</a:t>
            </a:r>
            <a:endParaRPr/>
          </a:p>
          <a:p>
            <a:pPr indent="-328612" lvl="1" marL="914400" rtl="0" algn="l">
              <a:spcBef>
                <a:spcPts val="375"/>
              </a:spcBef>
              <a:spcAft>
                <a:spcPts val="0"/>
              </a:spcAft>
              <a:buSzPts val="1575"/>
              <a:buChar char="•"/>
            </a:pPr>
            <a:r>
              <a:rPr lang="en-US"/>
              <a:t>Limit last raised in 1989, though recent bipartisan proposal to raise to $10,000 and index for inflation</a:t>
            </a:r>
            <a:endParaRPr/>
          </a:p>
        </p:txBody>
      </p:sp>
      <p:sp>
        <p:nvSpPr>
          <p:cNvPr id="138" name="Google Shape;138;p18"/>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ABLE accounts can help people living with a disability to gain financial independence</a:t>
            </a:r>
            <a:endParaRPr/>
          </a:p>
        </p:txBody>
      </p:sp>
      <p:sp>
        <p:nvSpPr>
          <p:cNvPr id="145" name="Google Shape;145;p19"/>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354330" lvl="0" marL="457200" rtl="0" algn="l">
              <a:spcBef>
                <a:spcPts val="750"/>
              </a:spcBef>
              <a:spcAft>
                <a:spcPts val="0"/>
              </a:spcAft>
              <a:buSzPts val="1980"/>
              <a:buChar char="•"/>
            </a:pPr>
            <a:r>
              <a:rPr lang="en-US"/>
              <a:t>Eligibility: has significant disability with age of onset prior to 26</a:t>
            </a:r>
            <a:endParaRPr/>
          </a:p>
          <a:p>
            <a:pPr indent="-354330" lvl="0" marL="457200" rtl="0" algn="l">
              <a:spcBef>
                <a:spcPts val="750"/>
              </a:spcBef>
              <a:spcAft>
                <a:spcPts val="0"/>
              </a:spcAft>
              <a:buSzPts val="1980"/>
              <a:buChar char="•"/>
            </a:pPr>
            <a:r>
              <a:rPr lang="en-US"/>
              <a:t>For SSI recipients, up to $100,000 exempt from the $2,000 resource limit</a:t>
            </a:r>
            <a:endParaRPr/>
          </a:p>
          <a:p>
            <a:pPr indent="-354330" lvl="0" marL="457200" rtl="0" algn="l">
              <a:spcBef>
                <a:spcPts val="750"/>
              </a:spcBef>
              <a:spcAft>
                <a:spcPts val="0"/>
              </a:spcAft>
              <a:buSzPts val="1980"/>
              <a:buChar char="•"/>
            </a:pPr>
            <a:r>
              <a:rPr lang="en-US"/>
              <a:t>Savings can be spent on a broad range of qualified disability expenses</a:t>
            </a:r>
            <a:endParaRPr/>
          </a:p>
          <a:p>
            <a:pPr indent="-354330" lvl="0" marL="457200" rtl="0" algn="l">
              <a:spcBef>
                <a:spcPts val="750"/>
              </a:spcBef>
              <a:spcAft>
                <a:spcPts val="0"/>
              </a:spcAft>
              <a:buSzPts val="1980"/>
              <a:buChar char="•"/>
            </a:pPr>
            <a:r>
              <a:rPr lang="en-US"/>
              <a:t>Despite its advantages, low take-up rates nationally </a:t>
            </a:r>
            <a:endParaRPr/>
          </a:p>
          <a:p>
            <a:pPr indent="-328612" lvl="1" marL="914400" rtl="0" algn="l">
              <a:spcBef>
                <a:spcPts val="375"/>
              </a:spcBef>
              <a:spcAft>
                <a:spcPts val="0"/>
              </a:spcAft>
              <a:buSzPts val="1575"/>
              <a:buChar char="•"/>
            </a:pPr>
            <a:r>
              <a:rPr lang="en-US"/>
              <a:t>About 1 percent of SSI recipients have an account (Weathers, Kelly, Hemmeter 2021)</a:t>
            </a:r>
            <a:endParaRPr/>
          </a:p>
          <a:p>
            <a:pPr indent="-328612" lvl="1" marL="914400" rtl="0" algn="l">
              <a:spcBef>
                <a:spcPts val="375"/>
              </a:spcBef>
              <a:spcAft>
                <a:spcPts val="0"/>
              </a:spcAft>
              <a:buSzPts val="1575"/>
              <a:buChar char="•"/>
            </a:pPr>
            <a:r>
              <a:rPr lang="en-US"/>
              <a:t>Nationally, 7 percent of people with disabilities have heard of ABLE (Warren et al. 2023)</a:t>
            </a:r>
            <a:endParaRPr/>
          </a:p>
          <a:p>
            <a:pPr indent="-354330" lvl="0" marL="457200" rtl="0" algn="l">
              <a:spcBef>
                <a:spcPts val="750"/>
              </a:spcBef>
              <a:spcAft>
                <a:spcPts val="0"/>
              </a:spcAft>
              <a:buSzPts val="1980"/>
              <a:buChar char="•"/>
            </a:pPr>
            <a:r>
              <a:rPr lang="en-US"/>
              <a:t>46 states and Washington DC offer ABLE programs</a:t>
            </a:r>
            <a:endParaRPr sz="2000">
              <a:solidFill>
                <a:srgbClr val="000000"/>
              </a:solidFill>
              <a:latin typeface="Arial"/>
              <a:ea typeface="Arial"/>
              <a:cs typeface="Arial"/>
              <a:sym typeface="Arial"/>
            </a:endParaRPr>
          </a:p>
        </p:txBody>
      </p:sp>
      <p:sp>
        <p:nvSpPr>
          <p:cNvPr id="146" name="Google Shape;146;p19"/>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idx="1" type="body"/>
          </p:nvPr>
        </p:nvSpPr>
        <p:spPr>
          <a:xfrm>
            <a:off x="371475" y="457200"/>
            <a:ext cx="8001000" cy="1066800"/>
          </a:xfrm>
          <a:prstGeom prst="rect">
            <a:avLst/>
          </a:prstGeom>
        </p:spPr>
        <p:txBody>
          <a:bodyPr anchorCtr="0" anchor="b" bIns="0" lIns="0" spcFirstLastPara="1" rIns="91425" wrap="square" tIns="45700">
            <a:normAutofit/>
          </a:bodyPr>
          <a:lstStyle/>
          <a:p>
            <a:pPr indent="0" lvl="0" marL="0" rtl="0" algn="l">
              <a:spcBef>
                <a:spcPts val="750"/>
              </a:spcBef>
              <a:spcAft>
                <a:spcPts val="0"/>
              </a:spcAft>
              <a:buNone/>
            </a:pPr>
            <a:r>
              <a:rPr lang="en-US"/>
              <a:t>Research question</a:t>
            </a:r>
            <a:endParaRPr/>
          </a:p>
        </p:txBody>
      </p:sp>
      <p:sp>
        <p:nvSpPr>
          <p:cNvPr id="153" name="Google Shape;153;p20"/>
          <p:cNvSpPr txBox="1"/>
          <p:nvPr>
            <p:ph idx="2" type="body"/>
          </p:nvPr>
        </p:nvSpPr>
        <p:spPr>
          <a:xfrm>
            <a:off x="1114425" y="1840448"/>
            <a:ext cx="7258200" cy="4446000"/>
          </a:xfrm>
          <a:prstGeom prst="rect">
            <a:avLst/>
          </a:prstGeom>
        </p:spPr>
        <p:txBody>
          <a:bodyPr anchorCtr="0" anchor="t" bIns="45700" lIns="0" spcFirstLastPara="1" rIns="91425" wrap="square" tIns="45700">
            <a:normAutofit/>
          </a:bodyPr>
          <a:lstStyle/>
          <a:p>
            <a:pPr indent="0" lvl="0" marL="0" rtl="0" algn="l">
              <a:spcBef>
                <a:spcPts val="750"/>
              </a:spcBef>
              <a:spcAft>
                <a:spcPts val="0"/>
              </a:spcAft>
              <a:buNone/>
            </a:pPr>
            <a:r>
              <a:rPr b="1" lang="en-US"/>
              <a:t>What are the key barriers to take-up of ABLE accounts?</a:t>
            </a:r>
            <a:endParaRPr b="1"/>
          </a:p>
          <a:p>
            <a:pPr indent="0" lvl="0" marL="0" rtl="0" algn="l">
              <a:spcBef>
                <a:spcPts val="750"/>
              </a:spcBef>
              <a:spcAft>
                <a:spcPts val="0"/>
              </a:spcAft>
              <a:buNone/>
            </a:pPr>
            <a:r>
              <a:t/>
            </a:r>
            <a:endParaRPr/>
          </a:p>
          <a:p>
            <a:pPr indent="-354330" lvl="0" marL="457200" rtl="0" algn="l">
              <a:spcBef>
                <a:spcPts val="750"/>
              </a:spcBef>
              <a:spcAft>
                <a:spcPts val="0"/>
              </a:spcAft>
              <a:buSzPts val="1980"/>
              <a:buChar char="•"/>
            </a:pPr>
            <a:r>
              <a:rPr lang="en-US"/>
              <a:t>Financial constraints</a:t>
            </a:r>
            <a:endParaRPr/>
          </a:p>
          <a:p>
            <a:pPr indent="-328612" lvl="1" marL="914400" rtl="0" algn="l">
              <a:spcBef>
                <a:spcPts val="0"/>
              </a:spcBef>
              <a:spcAft>
                <a:spcPts val="0"/>
              </a:spcAft>
              <a:buSzPts val="1575"/>
              <a:buChar char="•"/>
            </a:pPr>
            <a:r>
              <a:rPr lang="en-US"/>
              <a:t>Might not be worth signing up if lack ability to save </a:t>
            </a:r>
            <a:r>
              <a:rPr lang="en-US"/>
              <a:t>and</a:t>
            </a:r>
            <a:r>
              <a:rPr lang="en-US"/>
              <a:t> contribute</a:t>
            </a:r>
            <a:endParaRPr/>
          </a:p>
          <a:p>
            <a:pPr indent="-354330" lvl="0" marL="457200" rtl="0" algn="l">
              <a:spcBef>
                <a:spcPts val="0"/>
              </a:spcBef>
              <a:spcAft>
                <a:spcPts val="0"/>
              </a:spcAft>
              <a:buSzPts val="1980"/>
              <a:buChar char="•"/>
            </a:pPr>
            <a:r>
              <a:rPr lang="en-US"/>
              <a:t>Learning costs</a:t>
            </a:r>
            <a:endParaRPr/>
          </a:p>
          <a:p>
            <a:pPr indent="-328612" lvl="1" marL="914400" rtl="0" algn="l">
              <a:spcBef>
                <a:spcPts val="0"/>
              </a:spcBef>
              <a:spcAft>
                <a:spcPts val="0"/>
              </a:spcAft>
              <a:buSzPts val="1575"/>
              <a:buChar char="•"/>
            </a:pPr>
            <a:r>
              <a:rPr lang="en-US"/>
              <a:t>Can’t sign up if don’t know about the program</a:t>
            </a:r>
            <a:endParaRPr/>
          </a:p>
          <a:p>
            <a:pPr indent="-354330" lvl="0" marL="457200" rtl="0" algn="l">
              <a:spcBef>
                <a:spcPts val="0"/>
              </a:spcBef>
              <a:spcAft>
                <a:spcPts val="0"/>
              </a:spcAft>
              <a:buSzPts val="1980"/>
              <a:buChar char="•"/>
            </a:pPr>
            <a:r>
              <a:rPr lang="en-US"/>
              <a:t>Compliance costs</a:t>
            </a:r>
            <a:endParaRPr/>
          </a:p>
          <a:p>
            <a:pPr indent="-328612" lvl="1" marL="914400" rtl="0" algn="l">
              <a:spcBef>
                <a:spcPts val="0"/>
              </a:spcBef>
              <a:spcAft>
                <a:spcPts val="0"/>
              </a:spcAft>
              <a:buSzPts val="1575"/>
              <a:buChar char="•"/>
            </a:pPr>
            <a:r>
              <a:rPr lang="en-US"/>
              <a:t>Enrollment process may be perceived as complicated or be misunderstood to potentially affect other benefits</a:t>
            </a:r>
            <a:endParaRPr/>
          </a:p>
        </p:txBody>
      </p:sp>
      <p:sp>
        <p:nvSpPr>
          <p:cNvPr id="154" name="Google Shape;154;p20"/>
          <p:cNvSpPr txBox="1"/>
          <p:nvPr>
            <p:ph idx="3" type="body"/>
          </p:nvPr>
        </p:nvSpPr>
        <p:spPr>
          <a:xfrm>
            <a:off x="0" y="6542915"/>
            <a:ext cx="6395100" cy="351000"/>
          </a:xfrm>
          <a:prstGeom prst="rect">
            <a:avLst/>
          </a:prstGeom>
        </p:spPr>
        <p:txBody>
          <a:bodyPr anchorCtr="0" anchor="ctr" bIns="91425" lIns="274300" spcFirstLastPara="1" rIns="91425" wrap="square" tIns="64000">
            <a:spAutoFit/>
          </a:bodyPr>
          <a:lstStyle/>
          <a:p>
            <a:pPr indent="0" lvl="0" marL="0" rtl="0" algn="l">
              <a:spcBef>
                <a:spcPts val="75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